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77" r:id="rId4"/>
    <p:sldMasterId id="2147483778" r:id="rId5"/>
  </p:sldMasterIdLst>
  <p:notesMasterIdLst>
    <p:notesMasterId r:id="rId23"/>
  </p:notesMasterIdLst>
  <p:sldIdLst>
    <p:sldId id="257" r:id="rId6"/>
    <p:sldId id="259" r:id="rId7"/>
    <p:sldId id="261" r:id="rId8"/>
    <p:sldId id="262" r:id="rId9"/>
    <p:sldId id="263" r:id="rId10"/>
    <p:sldId id="264" r:id="rId11"/>
    <p:sldId id="265" r:id="rId12"/>
    <p:sldId id="268" r:id="rId13"/>
    <p:sldId id="280" r:id="rId14"/>
    <p:sldId id="269" r:id="rId15"/>
    <p:sldId id="270" r:id="rId16"/>
    <p:sldId id="281" r:id="rId17"/>
    <p:sldId id="271" r:id="rId18"/>
    <p:sldId id="273" r:id="rId19"/>
    <p:sldId id="276" r:id="rId20"/>
    <p:sldId id="278" r:id="rId21"/>
    <p:sldId id="279" r:id="rId22"/>
  </p:sldIdLst>
  <p:sldSz cx="9144000" cy="5143500" type="screen16x9"/>
  <p:notesSz cx="7315200" cy="9601200"/>
  <p:embeddedFontLst>
    <p:embeddedFont>
      <p:font typeface="Calibri" panose="020F0502020204030204" pitchFamily="34" charset="0"/>
      <p:regular r:id="rId24"/>
      <p:bold r:id="rId25"/>
      <p:italic r:id="rId26"/>
      <p:boldItalic r:id="rId27"/>
    </p:embeddedFont>
    <p:embeddedFont>
      <p:font typeface="Rockwell" panose="02060603020205020403" pitchFamily="18"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71" autoAdjust="0"/>
  </p:normalViewPr>
  <p:slideViewPr>
    <p:cSldViewPr snapToGrid="0">
      <p:cViewPr varScale="1">
        <p:scale>
          <a:sx n="66" d="100"/>
          <a:sy n="66" d="100"/>
        </p:scale>
        <p:origin x="1280"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1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6817" y="1200150"/>
            <a:ext cx="57615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regon.gov/ode/StudentSuccess/Documents/ODE_IntegratedGuidance25-27.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regon.gov/ode/StudentSuccess/Documents/Ensuringfocalstudentgroupsafetyprivacyresourc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1be79b0d0fb_2_1650: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a:highlight>
                  <a:srgbClr val="FFFFFF"/>
                </a:highlight>
              </a:rPr>
              <a:t>Suggestion:  Add district/applicant logo</a:t>
            </a:r>
            <a:endParaRPr>
              <a:highlight>
                <a:srgbClr val="FFFFFF"/>
              </a:highlight>
            </a:endParaRPr>
          </a:p>
          <a:p>
            <a:pPr marL="0" lvl="0" indent="0" algn="l" rtl="0">
              <a:lnSpc>
                <a:spcPct val="100000"/>
              </a:lnSpc>
              <a:spcBef>
                <a:spcPts val="0"/>
              </a:spcBef>
              <a:spcAft>
                <a:spcPts val="0"/>
              </a:spcAft>
              <a:buSzPts val="1400"/>
              <a:buNone/>
            </a:pPr>
            <a:endParaRPr>
              <a:highlight>
                <a:srgbClr val="FFFFFF"/>
              </a:highlight>
            </a:endParaRPr>
          </a:p>
          <a:p>
            <a:pPr marL="0" lvl="0" indent="0" algn="l" rtl="0">
              <a:lnSpc>
                <a:spcPct val="100000"/>
              </a:lnSpc>
              <a:spcBef>
                <a:spcPts val="0"/>
              </a:spcBef>
              <a:spcAft>
                <a:spcPts val="0"/>
              </a:spcAft>
              <a:buSzPts val="1400"/>
              <a:buNone/>
            </a:pPr>
            <a:endParaRPr>
              <a:highlight>
                <a:srgbClr val="FFFFFF"/>
              </a:highlight>
            </a:endParaRPr>
          </a:p>
        </p:txBody>
      </p:sp>
      <p:sp>
        <p:nvSpPr>
          <p:cNvPr id="936" name="Google Shape;936;g1be79b0d0fb_2_165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3" name="Google Shape;1033;p2: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Describe the data and information, including community engagement input, you used to determine strengths and needs in your district.</a:t>
            </a:r>
            <a:endParaRPr sz="1600" b="1"/>
          </a:p>
          <a:p>
            <a:pPr marL="0" lvl="0" indent="0" algn="l" rtl="0">
              <a:lnSpc>
                <a:spcPct val="100000"/>
              </a:lnSpc>
              <a:spcBef>
                <a:spcPts val="0"/>
              </a:spcBef>
              <a:spcAft>
                <a:spcPts val="0"/>
              </a:spcAft>
              <a:buSzPts val="1400"/>
              <a:buNone/>
            </a:pPr>
            <a:r>
              <a:rPr lang="en-US" sz="1600" b="1"/>
              <a:t>Summarize key learnings from grade bands and focal groups (taking care with privacy and safety needs of focal groups)</a:t>
            </a:r>
            <a:endParaRPr sz="1600" b="1"/>
          </a:p>
          <a:p>
            <a:pPr marL="0" lvl="0" indent="0" algn="l" rtl="0">
              <a:lnSpc>
                <a:spcPct val="100000"/>
              </a:lnSpc>
              <a:spcBef>
                <a:spcPts val="0"/>
              </a:spcBef>
              <a:spcAft>
                <a:spcPts val="0"/>
              </a:spcAft>
              <a:buSzPts val="1400"/>
              <a:buNone/>
            </a:pPr>
            <a:endParaRPr sz="1600" b="1"/>
          </a:p>
        </p:txBody>
      </p:sp>
      <p:sp>
        <p:nvSpPr>
          <p:cNvPr id="1034" name="Google Shape;1034;p2: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g1bfefd7ccfb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g1bfefd7ccfb_0_3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Through our community engagement efforts, our needs assessment process and examination of data, these priorities emerged.</a:t>
            </a:r>
            <a:endParaRPr sz="1600" b="1"/>
          </a:p>
          <a:p>
            <a:pPr marL="0" lvl="0" indent="0" algn="l" rtl="0">
              <a:lnSpc>
                <a:spcPct val="100000"/>
              </a:lnSpc>
              <a:spcBef>
                <a:spcPts val="0"/>
              </a:spcBef>
              <a:spcAft>
                <a:spcPts val="0"/>
              </a:spcAft>
              <a:buClr>
                <a:schemeClr val="dk1"/>
              </a:buClr>
              <a:buSzPts val="1400"/>
              <a:buFont typeface="Arial"/>
              <a:buNone/>
            </a:pPr>
            <a:r>
              <a:rPr lang="en-US" sz="1600" b="1"/>
              <a:t>Offer transparency where there may have been competing interests or limits to funding (tiered funding coming in a later slide) and how the district considered input and possible impact in order to make decisions</a:t>
            </a:r>
            <a:endParaRPr sz="1600" b="1"/>
          </a:p>
        </p:txBody>
      </p:sp>
      <p:sp>
        <p:nvSpPr>
          <p:cNvPr id="1041" name="Google Shape;1041;g1bfefd7ccfb_0_3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These reflect the priority work we are setting forward in our plan. These are our long term goals or outcomes.</a:t>
            </a:r>
            <a:endParaRPr sz="1600" b="1"/>
          </a:p>
        </p:txBody>
      </p:sp>
      <p:sp>
        <p:nvSpPr>
          <p:cNvPr id="1049" name="Google Shape;1049;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4" name="Google Shape;1064;p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Share key investments and offer time for participants to view the complete planning and budget template while offering context for how the major investments/categories forward your strategies and support positive growth toward your intended outcomes.</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This is where the district has posted our application and Integrated Planning and Budget Template on its website </a:t>
            </a:r>
            <a:endParaRPr sz="1600" b="1"/>
          </a:p>
        </p:txBody>
      </p:sp>
      <p:sp>
        <p:nvSpPr>
          <p:cNvPr id="1065" name="Google Shape;1065;p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1ebf54f7b63_0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g1ebf54f7b63_0_33:notes"/>
          <p:cNvSpPr txBox="1">
            <a:spLocks noGrp="1"/>
          </p:cNvSpPr>
          <p:nvPr>
            <p:ph type="body" idx="1"/>
          </p:nvPr>
        </p:nvSpPr>
        <p:spPr>
          <a:xfrm>
            <a:off x="731522" y="4620577"/>
            <a:ext cx="5852400" cy="3780600"/>
          </a:xfrm>
          <a:prstGeom prst="rect">
            <a:avLst/>
          </a:prstGeom>
          <a:noFill/>
          <a:ln>
            <a:noFill/>
          </a:ln>
        </p:spPr>
        <p:txBody>
          <a:bodyPr spcFirstLastPara="1" wrap="square" lIns="97300" tIns="48650" rIns="97300" bIns="48650" anchor="t" anchorCtr="0">
            <a:noAutofit/>
          </a:bodyPr>
          <a:lstStyle/>
          <a:p>
            <a:pPr marL="0" lvl="0" indent="0" algn="l" rtl="0">
              <a:lnSpc>
                <a:spcPct val="100000"/>
              </a:lnSpc>
              <a:spcBef>
                <a:spcPts val="0"/>
              </a:spcBef>
              <a:spcAft>
                <a:spcPts val="0"/>
              </a:spcAft>
              <a:buSzPts val="1400"/>
              <a:buNone/>
            </a:pPr>
            <a:r>
              <a:rPr lang="en-US" sz="1600" b="1"/>
              <a:t>Suggested Speaker Notes: Applicants at or under 80 ADMr OR Applicants who do not receive SIA funds can delete this slide</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For the Student Investment Account, growth targets are required in the areas shown.  </a:t>
            </a:r>
            <a:endParaRPr sz="1600" b="1"/>
          </a:p>
          <a:p>
            <a:pPr marL="0" lvl="0" indent="0" algn="l" rtl="0">
              <a:lnSpc>
                <a:spcPct val="100000"/>
              </a:lnSpc>
              <a:spcBef>
                <a:spcPts val="0"/>
              </a:spcBef>
              <a:spcAft>
                <a:spcPts val="0"/>
              </a:spcAft>
              <a:buClr>
                <a:schemeClr val="dk1"/>
              </a:buClr>
              <a:buSzPts val="1400"/>
              <a:buFont typeface="Arial"/>
              <a:buNone/>
            </a:pPr>
            <a:endParaRPr sz="1600" b="1"/>
          </a:p>
          <a:p>
            <a:pPr marL="0" lvl="0" indent="0" algn="l" rtl="0">
              <a:lnSpc>
                <a:spcPct val="100000"/>
              </a:lnSpc>
              <a:spcBef>
                <a:spcPts val="0"/>
              </a:spcBef>
              <a:spcAft>
                <a:spcPts val="0"/>
              </a:spcAft>
              <a:buSzPts val="1400"/>
              <a:buNone/>
            </a:pPr>
            <a:r>
              <a:rPr lang="en-US" sz="1600" b="1"/>
              <a:t>We have been asked to develop draft LPGTs to submit with our Integrated Application due this March. Once ODE reviews and approves our plan, they will partner with us, as required by SIA legislation to further co-develop and finalize these growth targets. Our finalized growth targets will then need to be reviewed and approved by the board within the context of our grant agreement. </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Clr>
                <a:schemeClr val="dk1"/>
              </a:buClr>
              <a:buSzPts val="1400"/>
              <a:buFont typeface="Arial"/>
              <a:buNone/>
            </a:pPr>
            <a:r>
              <a:rPr lang="en-US" sz="1600" b="1"/>
              <a:t>[You may add slides to show the draft targets or a hand-out if you wish to present them as drafts now, reminding participants that the final targets will need to be reviewed by the school board in the grant agreement coming later this spring or summer. ]</a:t>
            </a:r>
            <a:endParaRPr sz="1600" b="1"/>
          </a:p>
          <a:p>
            <a:pPr marL="0" lvl="0" indent="0" algn="l" rtl="0">
              <a:lnSpc>
                <a:spcPct val="100000"/>
              </a:lnSpc>
              <a:spcBef>
                <a:spcPts val="0"/>
              </a:spcBef>
              <a:spcAft>
                <a:spcPts val="0"/>
              </a:spcAft>
              <a:buSzPts val="1400"/>
              <a:buNone/>
            </a:pPr>
            <a:endParaRPr sz="1600" b="1"/>
          </a:p>
        </p:txBody>
      </p:sp>
      <p:sp>
        <p:nvSpPr>
          <p:cNvPr id="1089" name="Google Shape;1089;g1ebf54f7b63_0_33:notes"/>
          <p:cNvSpPr txBox="1">
            <a:spLocks noGrp="1"/>
          </p:cNvSpPr>
          <p:nvPr>
            <p:ph type="sldNum" idx="12"/>
          </p:nvPr>
        </p:nvSpPr>
        <p:spPr>
          <a:xfrm>
            <a:off x="4143595" y="9119474"/>
            <a:ext cx="3169800" cy="482100"/>
          </a:xfrm>
          <a:prstGeom prst="rect">
            <a:avLst/>
          </a:prstGeom>
          <a:noFill/>
          <a:ln>
            <a:noFill/>
          </a:ln>
        </p:spPr>
        <p:txBody>
          <a:bodyPr spcFirstLastPara="1" wrap="square" lIns="97300" tIns="48650" rIns="97300" bIns="48650" anchor="b" anchorCtr="0">
            <a:noAutofit/>
          </a:bodyPr>
          <a:lstStyle/>
          <a:p>
            <a:pPr marL="0" lvl="0" indent="0" algn="r" rtl="0">
              <a:lnSpc>
                <a:spcPct val="100000"/>
              </a:lnSpc>
              <a:spcBef>
                <a:spcPts val="0"/>
              </a:spcBef>
              <a:spcAft>
                <a:spcPts val="0"/>
              </a:spcAft>
              <a:buSzPts val="1500"/>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1e6619405d1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1e6619405d1_0_0: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Each application will undergo a thorough evaluation process for approval; after which, it will be known as an integrated plan. The timing for this process is outlined on the slide. There are a number of variables, including when applicants submit their initial application and any required follow up of submissions, that can impact these processes.</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Additional information as necessary: *QALP(Quality Assurance Learning Panel) will occur simultaneously as the ODE Plan and Budget Review for a randomly selected number of districts. QALP is composed of community members who observe as a quality measure overseeing the review process and requires no additional input from districts.</a:t>
            </a:r>
            <a:endParaRPr sz="1600" b="1"/>
          </a:p>
        </p:txBody>
      </p:sp>
      <p:sp>
        <p:nvSpPr>
          <p:cNvPr id="1105" name="Google Shape;1105;g1e6619405d1_0_0: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be79b0d0fb_1_59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g1be79b0d0fb_1_5927: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122" name="Google Shape;1122;g1be79b0d0fb_1_5927: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c208ab528a_1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1c208ab528a_1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52" name="Google Shape;952;g1c208ab528a_1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1be79b0d0fb_2_2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1be79b0d0fb_2_217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Integration is possible for these initiatives because of what they have in common. This guidance brings them together so applicants, regions, schools, and programs can leverage multiple strategies and funding sources to implement more cohesive plans that positively impact students. Through the integrated application process, the outcomes and strategies for each initiative will continue to come together into a single strategic plan that supports the common goals. The aim is to build these goals into the entire educational system to embed the work at all levels and ensure sustainability.</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Clr>
                <a:schemeClr val="dk1"/>
              </a:buClr>
              <a:buSzPts val="1100"/>
              <a:buFont typeface="Arial"/>
              <a:buNone/>
            </a:pPr>
            <a:r>
              <a:rPr lang="en-US" sz="1600" b="1"/>
              <a:t>Common Engagement of focal student groups presents a unique opportunity and vital resource for collecting high impact community data to inform the practices that impact those same populations. Focal student groups and their families must be engaged in planning under this guidance and there must be demonstrated evidence and artifacts for how engagement strategies/activities impacted your chosen outcomes, priorities, strategies, and activities. Focal student groups are defined within the Student Success Act as “students of color; students with disabilities; emerging bilingual students; and students navigating poverty, houselessness, and foster care; and other students who have historically experienced disparities in our schools”. This list has been expanded in rule to include migratory students, students recently arrived, justice involved youth, and students who identify as LGBTQ2SIA+.</a:t>
            </a:r>
            <a:endParaRPr sz="1600" b="1"/>
          </a:p>
          <a:p>
            <a:pPr marL="0" lvl="0" indent="0" algn="l" rtl="0">
              <a:lnSpc>
                <a:spcPct val="100000"/>
              </a:lnSpc>
              <a:spcBef>
                <a:spcPts val="0"/>
              </a:spcBef>
              <a:spcAft>
                <a:spcPts val="0"/>
              </a:spcAft>
              <a:buClr>
                <a:schemeClr val="dk1"/>
              </a:buClr>
              <a:buSzPts val="1100"/>
              <a:buFont typeface="Arial"/>
              <a:buNone/>
            </a:pPr>
            <a:endParaRPr sz="1600" b="1"/>
          </a:p>
          <a:p>
            <a:pPr marL="0" lvl="0" indent="0" algn="l" rtl="0">
              <a:lnSpc>
                <a:spcPct val="100000"/>
              </a:lnSpc>
              <a:spcBef>
                <a:spcPts val="0"/>
              </a:spcBef>
              <a:spcAft>
                <a:spcPts val="0"/>
              </a:spcAft>
              <a:buClr>
                <a:schemeClr val="dk1"/>
              </a:buClr>
              <a:buSzPts val="1100"/>
              <a:buFont typeface="Arial"/>
              <a:buNone/>
            </a:pPr>
            <a:r>
              <a:rPr lang="en-US" sz="1600" b="1"/>
              <a:t>Focal Student Groups:</a:t>
            </a:r>
            <a:endParaRPr sz="1600" b="1"/>
          </a:p>
          <a:p>
            <a:pPr marL="457200" lvl="0" indent="-330200" algn="l" rtl="0">
              <a:lnSpc>
                <a:spcPct val="100000"/>
              </a:lnSpc>
              <a:spcBef>
                <a:spcPts val="0"/>
              </a:spcBef>
              <a:spcAft>
                <a:spcPts val="0"/>
              </a:spcAft>
              <a:buSzPts val="1600"/>
              <a:buChar char="●"/>
            </a:pPr>
            <a:r>
              <a:rPr lang="en-US" sz="1600" b="1"/>
              <a:t>Students of color;</a:t>
            </a:r>
            <a:endParaRPr sz="1600" b="1"/>
          </a:p>
          <a:p>
            <a:pPr marL="457200" lvl="0" indent="-330200" algn="l" rtl="0">
              <a:lnSpc>
                <a:spcPct val="100000"/>
              </a:lnSpc>
              <a:spcBef>
                <a:spcPts val="0"/>
              </a:spcBef>
              <a:spcAft>
                <a:spcPts val="0"/>
              </a:spcAft>
              <a:buSzPts val="1600"/>
              <a:buChar char="●"/>
            </a:pPr>
            <a:r>
              <a:rPr lang="en-US" sz="1600" b="1"/>
              <a:t>Students with disabilities; </a:t>
            </a:r>
            <a:endParaRPr sz="1600" b="1"/>
          </a:p>
          <a:p>
            <a:pPr marL="457200" lvl="0" indent="-330200" algn="l" rtl="0">
              <a:lnSpc>
                <a:spcPct val="100000"/>
              </a:lnSpc>
              <a:spcBef>
                <a:spcPts val="0"/>
              </a:spcBef>
              <a:spcAft>
                <a:spcPts val="0"/>
              </a:spcAft>
              <a:buSzPts val="1600"/>
              <a:buChar char="●"/>
            </a:pPr>
            <a:r>
              <a:rPr lang="en-US" sz="1600" b="1"/>
              <a:t>Emerging bilingual students; </a:t>
            </a:r>
            <a:endParaRPr sz="1600" b="1"/>
          </a:p>
          <a:p>
            <a:pPr marL="457200" lvl="0" indent="-330200" algn="l" rtl="0">
              <a:lnSpc>
                <a:spcPct val="100000"/>
              </a:lnSpc>
              <a:spcBef>
                <a:spcPts val="0"/>
              </a:spcBef>
              <a:spcAft>
                <a:spcPts val="0"/>
              </a:spcAft>
              <a:buSzPts val="1600"/>
              <a:buChar char="●"/>
            </a:pPr>
            <a:r>
              <a:rPr lang="en-US" sz="1600" b="1"/>
              <a:t>Students navigating poverty, homelessness, and foster care;</a:t>
            </a:r>
            <a:endParaRPr sz="1600" b="1"/>
          </a:p>
          <a:p>
            <a:pPr marL="457200" lvl="0" indent="-330200" algn="l" rtl="0">
              <a:lnSpc>
                <a:spcPct val="100000"/>
              </a:lnSpc>
              <a:spcBef>
                <a:spcPts val="0"/>
              </a:spcBef>
              <a:spcAft>
                <a:spcPts val="0"/>
              </a:spcAft>
              <a:buSzPts val="1600"/>
              <a:buChar char="●"/>
            </a:pPr>
            <a:r>
              <a:rPr lang="en-US" sz="1600" b="1"/>
              <a:t>Migrant students;</a:t>
            </a:r>
            <a:endParaRPr sz="1600" b="1"/>
          </a:p>
          <a:p>
            <a:pPr marL="457200" lvl="0" indent="-330200" algn="l" rtl="0">
              <a:lnSpc>
                <a:spcPct val="100000"/>
              </a:lnSpc>
              <a:spcBef>
                <a:spcPts val="0"/>
              </a:spcBef>
              <a:spcAft>
                <a:spcPts val="0"/>
              </a:spcAft>
              <a:buSzPts val="1600"/>
              <a:buChar char="●"/>
            </a:pPr>
            <a:r>
              <a:rPr lang="en-US" sz="1600" b="1"/>
              <a:t>Students with experience of incarceration or detention;</a:t>
            </a:r>
            <a:endParaRPr sz="1600" b="1"/>
          </a:p>
          <a:p>
            <a:pPr marL="457200" lvl="0" indent="-330200" algn="l" rtl="0">
              <a:lnSpc>
                <a:spcPct val="100000"/>
              </a:lnSpc>
              <a:spcBef>
                <a:spcPts val="0"/>
              </a:spcBef>
              <a:spcAft>
                <a:spcPts val="0"/>
              </a:spcAft>
              <a:buSzPts val="1600"/>
              <a:buChar char="●"/>
            </a:pPr>
            <a:r>
              <a:rPr lang="en-US" sz="1600" b="1"/>
              <a:t>LGBTQ2IA+ students;</a:t>
            </a:r>
            <a:endParaRPr sz="1600" b="1"/>
          </a:p>
          <a:p>
            <a:pPr marL="457200" lvl="0" indent="-330200" algn="l" rtl="0">
              <a:lnSpc>
                <a:spcPct val="100000"/>
              </a:lnSpc>
              <a:spcBef>
                <a:spcPts val="0"/>
              </a:spcBef>
              <a:spcAft>
                <a:spcPts val="0"/>
              </a:spcAft>
              <a:buSzPts val="1600"/>
              <a:buChar char="●"/>
            </a:pPr>
            <a:r>
              <a:rPr lang="en-US" sz="1600" b="1"/>
              <a:t>Students recently arrived;</a:t>
            </a:r>
            <a:endParaRPr sz="1600" b="1"/>
          </a:p>
          <a:p>
            <a:pPr marL="457200" lvl="0" indent="-330200" algn="l" rtl="0">
              <a:lnSpc>
                <a:spcPct val="100000"/>
              </a:lnSpc>
              <a:spcBef>
                <a:spcPts val="0"/>
              </a:spcBef>
              <a:spcAft>
                <a:spcPts val="0"/>
              </a:spcAft>
              <a:buSzPts val="1600"/>
              <a:buChar char="●"/>
            </a:pPr>
            <a:r>
              <a:rPr lang="en-US" sz="1600" b="1"/>
              <a:t>Other students who have historically experienced academic disparities.</a:t>
            </a:r>
            <a:endParaRPr sz="1600" b="1"/>
          </a:p>
        </p:txBody>
      </p:sp>
      <p:sp>
        <p:nvSpPr>
          <p:cNvPr id="971" name="Google Shape;971;g1be79b0d0fb_2_217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ebf54f7b63_0_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g1ebf54f7b63_0_7: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Link to Integrated Guidance</a:t>
            </a:r>
            <a:endParaRPr/>
          </a:p>
        </p:txBody>
      </p:sp>
      <p:sp>
        <p:nvSpPr>
          <p:cNvPr id="979" name="Google Shape;979;g1ebf54f7b63_0_7: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32be4548b79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g32be4548b79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87" name="Google Shape;987;g32be4548b79_0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32be4548b79_1_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32be4548b79_1_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95" name="Google Shape;995;g32be4548b79_1_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g1be79b0d0fb_2_219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g1be79b0d0fb_2_219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NOTE TO SCHOOL/DISTRICT - Introduce the team members and staff that have led your community engagement efforts, needs assessment and planning processes. These are the people (staff and community partners, if applicable) that have stewarded the development of our plan and application.</a:t>
            </a:r>
            <a:endParaRPr sz="1600" b="1"/>
          </a:p>
        </p:txBody>
      </p:sp>
      <p:sp>
        <p:nvSpPr>
          <p:cNvPr id="1003" name="Google Shape;1003;g1be79b0d0fb_2_219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1be79b0d0fb_1_47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g1be79b0d0fb_1_476:notes"/>
          <p:cNvSpPr txBox="1">
            <a:spLocks noGrp="1"/>
          </p:cNvSpPr>
          <p:nvPr>
            <p:ph type="body" idx="1"/>
          </p:nvPr>
        </p:nvSpPr>
        <p:spPr>
          <a:xfrm>
            <a:off x="731520" y="4620578"/>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600" b="1"/>
              <a:t>Suggested Speaker Notes: Critical in sharing information about engagement with focal groups is care about ensuring privacy and safety (additional notes below). Detail which focal groups your district team engaged with.  Describe a few of the strategies and activities you used to engage with the community. Additional slides may be added with photos or other artifacts.  Summarize key learnings from engagement and how that information was used when assessing needs and considering priorities for planning.</a:t>
            </a:r>
            <a:endParaRPr sz="1600" b="1"/>
          </a:p>
          <a:p>
            <a:pPr marL="0" lvl="0" indent="0" algn="l" rtl="0">
              <a:lnSpc>
                <a:spcPct val="100000"/>
              </a:lnSpc>
              <a:spcBef>
                <a:spcPts val="0"/>
              </a:spcBef>
              <a:spcAft>
                <a:spcPts val="0"/>
              </a:spcAft>
              <a:buSzPts val="1400"/>
              <a:buNone/>
            </a:pPr>
            <a:endParaRPr sz="1600" b="1"/>
          </a:p>
          <a:p>
            <a:pPr marL="0" lvl="0" indent="0" algn="l" rtl="0">
              <a:lnSpc>
                <a:spcPct val="100000"/>
              </a:lnSpc>
              <a:spcBef>
                <a:spcPts val="0"/>
              </a:spcBef>
              <a:spcAft>
                <a:spcPts val="0"/>
              </a:spcAft>
              <a:buSzPts val="1400"/>
              <a:buNone/>
            </a:pPr>
            <a:r>
              <a:rPr lang="en-US" sz="1600" b="1"/>
              <a:t>Notes on Safety/Privacy</a:t>
            </a:r>
            <a:endParaRPr sz="1600" b="1"/>
          </a:p>
          <a:p>
            <a:pPr marL="0" lvl="0" indent="0" algn="l" rtl="0">
              <a:lnSpc>
                <a:spcPct val="100000"/>
              </a:lnSpc>
              <a:spcBef>
                <a:spcPts val="0"/>
              </a:spcBef>
              <a:spcAft>
                <a:spcPts val="0"/>
              </a:spcAft>
              <a:buSzPts val="1400"/>
              <a:buNone/>
            </a:pPr>
            <a:r>
              <a:rPr lang="en-US" sz="1600" b="1">
                <a:solidFill>
                  <a:srgbClr val="000000"/>
                </a:solidFill>
              </a:rPr>
              <a:t>Since many focal groups have historically and/or are currently experiencing incidents of violence and harm due to their identities, special care must be taken when undertaking engagement efforts with these groups. For LGBTQ2SIA+ students, it is important to not inadvertently out a student’s sexual orientation or gender identity when they may otherwise not be out to their family, peers, and/or some school staff. Migrant students and emergent bilingual students and their families should not have immigration status, refugee status, or other information become public. This is particularly important in communities that have experienced unwelcoming or traumatic events against undocumented immigrants. </a:t>
            </a:r>
            <a:endParaRPr sz="1600" b="1">
              <a:solidFill>
                <a:srgbClr val="000000"/>
              </a:solidFill>
            </a:endParaRPr>
          </a:p>
          <a:p>
            <a:pPr marL="0" lvl="0" indent="0" algn="l" rtl="0">
              <a:lnSpc>
                <a:spcPct val="100000"/>
              </a:lnSpc>
              <a:spcBef>
                <a:spcPts val="0"/>
              </a:spcBef>
              <a:spcAft>
                <a:spcPts val="0"/>
              </a:spcAft>
              <a:buSzPts val="1400"/>
              <a:buNone/>
            </a:pPr>
            <a:endParaRPr sz="1600" b="1">
              <a:solidFill>
                <a:srgbClr val="000000"/>
              </a:solidFill>
            </a:endParaRPr>
          </a:p>
          <a:p>
            <a:pPr marL="0" lvl="0" indent="0" algn="l" rtl="0">
              <a:lnSpc>
                <a:spcPct val="100000"/>
              </a:lnSpc>
              <a:spcBef>
                <a:spcPts val="0"/>
              </a:spcBef>
              <a:spcAft>
                <a:spcPts val="0"/>
              </a:spcAft>
              <a:buSzPts val="1400"/>
              <a:buNone/>
            </a:pPr>
            <a:r>
              <a:rPr lang="en-US" sz="1600" b="1">
                <a:solidFill>
                  <a:srgbClr val="000000"/>
                </a:solidFill>
              </a:rPr>
              <a:t>An excellent resource to consider when planning engagement efforts and sharing with the community, such as at board meetings, is the </a:t>
            </a:r>
            <a:r>
              <a:rPr lang="en-US" sz="1600" b="1" u="sng">
                <a:solidFill>
                  <a:srgbClr val="1155CC"/>
                </a:solidFill>
                <a:hlinkClick r:id="rId3">
                  <a:extLst>
                    <a:ext uri="{A12FA001-AC4F-418D-AE19-62706E023703}">
                      <ahyp:hlinkClr xmlns="" xmlns:ahyp="http://schemas.microsoft.com/office/drawing/2018/hyperlinkcolor" val="tx"/>
                    </a:ext>
                  </a:extLst>
                </a:hlinkClick>
              </a:rPr>
              <a:t>ODE Ensuring Focal Student Group Safety and Privacy resource</a:t>
            </a:r>
            <a:r>
              <a:rPr lang="en-US" sz="1600" b="1">
                <a:solidFill>
                  <a:srgbClr val="000000"/>
                </a:solidFill>
              </a:rPr>
              <a:t>. In one example, working with a trusted community partner or intermediary is recommended as a strategy to gather  and share back student feedback in a safe manner. </a:t>
            </a:r>
            <a:endParaRPr sz="1600" b="1">
              <a:solidFill>
                <a:srgbClr val="000000"/>
              </a:solidFill>
            </a:endParaRPr>
          </a:p>
          <a:p>
            <a:pPr marL="0" lvl="0" indent="0" algn="l" rtl="0">
              <a:lnSpc>
                <a:spcPct val="100000"/>
              </a:lnSpc>
              <a:spcBef>
                <a:spcPts val="0"/>
              </a:spcBef>
              <a:spcAft>
                <a:spcPts val="0"/>
              </a:spcAft>
              <a:buSzPts val="1400"/>
              <a:buNone/>
            </a:pPr>
            <a:endParaRPr sz="1600" b="1">
              <a:solidFill>
                <a:srgbClr val="000000"/>
              </a:solidFill>
            </a:endParaRPr>
          </a:p>
          <a:p>
            <a:pPr marL="0" lvl="0" indent="0" algn="l" rtl="0">
              <a:lnSpc>
                <a:spcPct val="100000"/>
              </a:lnSpc>
              <a:spcBef>
                <a:spcPts val="0"/>
              </a:spcBef>
              <a:spcAft>
                <a:spcPts val="0"/>
              </a:spcAft>
              <a:buSzPts val="1400"/>
              <a:buNone/>
            </a:pPr>
            <a:r>
              <a:rPr lang="en-US" sz="1600" b="1">
                <a:solidFill>
                  <a:srgbClr val="000000"/>
                </a:solidFill>
              </a:rPr>
              <a:t>In many cases, the data that is needed to make assessments about plan creation and implementation does not need to include identifiers like name, place, grade level, etc. Patterns from the data collection can still be analyzed and reported upon in a board meeting without these identifiers.</a:t>
            </a:r>
            <a:endParaRPr sz="1600" b="1">
              <a:solidFill>
                <a:srgbClr val="000000"/>
              </a:solidFill>
            </a:endParaRPr>
          </a:p>
          <a:p>
            <a:pPr marL="0" lvl="0" indent="0" algn="l" rtl="0">
              <a:lnSpc>
                <a:spcPct val="100000"/>
              </a:lnSpc>
              <a:spcBef>
                <a:spcPts val="0"/>
              </a:spcBef>
              <a:spcAft>
                <a:spcPts val="0"/>
              </a:spcAft>
              <a:buSzPts val="1400"/>
              <a:buNone/>
            </a:pPr>
            <a:endParaRPr sz="1600" b="1">
              <a:solidFill>
                <a:srgbClr val="000000"/>
              </a:solidFill>
            </a:endParaRPr>
          </a:p>
          <a:p>
            <a:pPr marL="0" lvl="0" indent="0" algn="l" rtl="0">
              <a:lnSpc>
                <a:spcPct val="100000"/>
              </a:lnSpc>
              <a:spcBef>
                <a:spcPts val="0"/>
              </a:spcBef>
              <a:spcAft>
                <a:spcPts val="0"/>
              </a:spcAft>
              <a:buSzPts val="1400"/>
              <a:buNone/>
            </a:pPr>
            <a:r>
              <a:rPr lang="en-US" sz="1600" b="1">
                <a:solidFill>
                  <a:srgbClr val="000000"/>
                </a:solidFill>
              </a:rPr>
              <a:t>Above all, it is critical to maintain confidentiality, ensure that your data security practices are maintained, and to honor any agreements you made in the engagement space, (for example not sharing any stories or anecdotes that were expressed.)</a:t>
            </a:r>
            <a:endParaRPr sz="1600" b="1">
              <a:solidFill>
                <a:srgbClr val="000000"/>
              </a:solidFill>
            </a:endParaRPr>
          </a:p>
          <a:p>
            <a:pPr marL="0" lvl="0" indent="0" algn="l" rtl="0">
              <a:lnSpc>
                <a:spcPct val="100000"/>
              </a:lnSpc>
              <a:spcBef>
                <a:spcPts val="0"/>
              </a:spcBef>
              <a:spcAft>
                <a:spcPts val="0"/>
              </a:spcAft>
              <a:buSzPts val="1400"/>
              <a:buNone/>
            </a:pPr>
            <a:endParaRPr sz="1600" b="1"/>
          </a:p>
        </p:txBody>
      </p:sp>
      <p:sp>
        <p:nvSpPr>
          <p:cNvPr id="1027" name="Google Shape;1027;g1be79b0d0fb_1_476:notes"/>
          <p:cNvSpPr txBox="1">
            <a:spLocks noGrp="1"/>
          </p:cNvSpPr>
          <p:nvPr>
            <p:ph type="sldNum" idx="12"/>
          </p:nvPr>
        </p:nvSpPr>
        <p:spPr>
          <a:xfrm>
            <a:off x="4143587" y="9119474"/>
            <a:ext cx="3169800" cy="4815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120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22"/>
        <p:cNvGrpSpPr/>
        <p:nvPr/>
      </p:nvGrpSpPr>
      <p:grpSpPr>
        <a:xfrm>
          <a:off x="0" y="0"/>
          <a:ext cx="0" cy="0"/>
          <a:chOff x="0" y="0"/>
          <a:chExt cx="0" cy="0"/>
        </a:xfrm>
      </p:grpSpPr>
      <p:sp>
        <p:nvSpPr>
          <p:cNvPr id="23" name="Google Shape;23;p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 name="Google Shape;24;p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5" name="Google Shape;25;p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7" name="Google Shape;27;p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 name="Google Shape;28;p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82"/>
        <p:cNvGrpSpPr/>
        <p:nvPr/>
      </p:nvGrpSpPr>
      <p:grpSpPr>
        <a:xfrm>
          <a:off x="0" y="0"/>
          <a:ext cx="0" cy="0"/>
          <a:chOff x="0" y="0"/>
          <a:chExt cx="0" cy="0"/>
        </a:xfrm>
      </p:grpSpPr>
      <p:sp>
        <p:nvSpPr>
          <p:cNvPr id="83" name="Google Shape;83;p1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4" name="Google Shape;84;p1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 name="Google Shape;85;p1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6" name="Google Shape;86;p12"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7" name="Google Shape;87;p12"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8" name="Google Shape;88;p12"/>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89" name="Google Shape;89;p1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90" name="Google Shape;90;p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723"/>
        <p:cNvGrpSpPr/>
        <p:nvPr/>
      </p:nvGrpSpPr>
      <p:grpSpPr>
        <a:xfrm>
          <a:off x="0" y="0"/>
          <a:ext cx="0" cy="0"/>
          <a:chOff x="0" y="0"/>
          <a:chExt cx="0" cy="0"/>
        </a:xfrm>
      </p:grpSpPr>
      <p:sp>
        <p:nvSpPr>
          <p:cNvPr id="724" name="Google Shape;724;p10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5" name="Google Shape;725;p103"/>
          <p:cNvSpPr/>
          <p:nvPr/>
        </p:nvSpPr>
        <p:spPr>
          <a:xfrm>
            <a:off x="154641" y="161365"/>
            <a:ext cx="8831100" cy="10482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6" name="Google Shape;726;p103"/>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7" name="Google Shape;727;p10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8" name="Google Shape;728;p10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9" name="Google Shape;729;p10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730"/>
        <p:cNvGrpSpPr/>
        <p:nvPr/>
      </p:nvGrpSpPr>
      <p:grpSpPr>
        <a:xfrm>
          <a:off x="0" y="0"/>
          <a:ext cx="0" cy="0"/>
          <a:chOff x="0" y="0"/>
          <a:chExt cx="0" cy="0"/>
        </a:xfrm>
      </p:grpSpPr>
      <p:sp>
        <p:nvSpPr>
          <p:cNvPr id="731" name="Google Shape;731;p10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p104"/>
          <p:cNvSpPr/>
          <p:nvPr/>
        </p:nvSpPr>
        <p:spPr>
          <a:xfrm>
            <a:off x="154642" y="161365"/>
            <a:ext cx="3547800" cy="4824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p104"/>
          <p:cNvSpPr txBox="1">
            <a:spLocks noGrp="1"/>
          </p:cNvSpPr>
          <p:nvPr>
            <p:ph type="title"/>
          </p:nvPr>
        </p:nvSpPr>
        <p:spPr>
          <a:xfrm>
            <a:off x="537883" y="584734"/>
            <a:ext cx="2949000" cy="1900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4" name="Google Shape;734;p104"/>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5" name="Google Shape;735;p104"/>
          <p:cNvSpPr>
            <a:spLocks noGrp="1"/>
          </p:cNvSpPr>
          <p:nvPr>
            <p:ph type="pic" idx="2"/>
          </p:nvPr>
        </p:nvSpPr>
        <p:spPr>
          <a:xfrm>
            <a:off x="537883" y="2655094"/>
            <a:ext cx="2949000" cy="1740600"/>
          </a:xfrm>
          <a:prstGeom prst="rect">
            <a:avLst/>
          </a:prstGeom>
          <a:noFill/>
          <a:ln>
            <a:noFill/>
          </a:ln>
        </p:spPr>
      </p:sp>
      <p:sp>
        <p:nvSpPr>
          <p:cNvPr id="736" name="Google Shape;736;p10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37" name="Google Shape;737;p10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738"/>
        <p:cNvGrpSpPr/>
        <p:nvPr/>
      </p:nvGrpSpPr>
      <p:grpSpPr>
        <a:xfrm>
          <a:off x="0" y="0"/>
          <a:ext cx="0" cy="0"/>
          <a:chOff x="0" y="0"/>
          <a:chExt cx="0" cy="0"/>
        </a:xfrm>
      </p:grpSpPr>
      <p:sp>
        <p:nvSpPr>
          <p:cNvPr id="739" name="Google Shape;739;p10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4400"/>
              <a:buFont typeface="Calibri"/>
              <a:buNone/>
              <a:defRPr>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0" name="Google Shape;740;p10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1" name="Google Shape;741;p10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42" name="Google Shape;742;p10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743"/>
        <p:cNvGrpSpPr/>
        <p:nvPr/>
      </p:nvGrpSpPr>
      <p:grpSpPr>
        <a:xfrm>
          <a:off x="0" y="0"/>
          <a:ext cx="0" cy="0"/>
          <a:chOff x="0" y="0"/>
          <a:chExt cx="0" cy="0"/>
        </a:xfrm>
      </p:grpSpPr>
      <p:sp>
        <p:nvSpPr>
          <p:cNvPr id="744" name="Google Shape;744;p106"/>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5" name="Google Shape;745;p106"/>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106"/>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47" name="Google Shape;747;p106"/>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10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9" name="Google Shape;749;p10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0" name="Google Shape;750;p10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751"/>
        <p:cNvGrpSpPr/>
        <p:nvPr/>
      </p:nvGrpSpPr>
      <p:grpSpPr>
        <a:xfrm>
          <a:off x="0" y="0"/>
          <a:ext cx="0" cy="0"/>
          <a:chOff x="0" y="0"/>
          <a:chExt cx="0" cy="0"/>
        </a:xfrm>
      </p:grpSpPr>
      <p:sp>
        <p:nvSpPr>
          <p:cNvPr id="752" name="Google Shape;752;p10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753" name="Google Shape;753;p107"/>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4" name="Google Shape;754;p10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55" name="Google Shape;755;p10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756"/>
        <p:cNvGrpSpPr/>
        <p:nvPr/>
      </p:nvGrpSpPr>
      <p:grpSpPr>
        <a:xfrm>
          <a:off x="0" y="0"/>
          <a:ext cx="0" cy="0"/>
          <a:chOff x="0" y="0"/>
          <a:chExt cx="0" cy="0"/>
        </a:xfrm>
      </p:grpSpPr>
      <p:sp>
        <p:nvSpPr>
          <p:cNvPr id="757" name="Google Shape;757;p10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58" name="Google Shape;758;p108"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59" name="Google Shape;759;p108"/>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0" name="Google Shape;760;p108"/>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61" name="Google Shape;761;p10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62" name="Google Shape;762;p10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763"/>
        <p:cNvGrpSpPr/>
        <p:nvPr/>
      </p:nvGrpSpPr>
      <p:grpSpPr>
        <a:xfrm>
          <a:off x="0" y="0"/>
          <a:ext cx="0" cy="0"/>
          <a:chOff x="0" y="0"/>
          <a:chExt cx="0" cy="0"/>
        </a:xfrm>
      </p:grpSpPr>
      <p:sp>
        <p:nvSpPr>
          <p:cNvPr id="764" name="Google Shape;764;p10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65" name="Google Shape;765;p109"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66" name="Google Shape;766;p109"/>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7" name="Google Shape;767;p109"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768" name="Google Shape;768;p109"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769" name="Google Shape;769;p109"/>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70" name="Google Shape;770;p10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71" name="Google Shape;771;p10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772"/>
        <p:cNvGrpSpPr/>
        <p:nvPr/>
      </p:nvGrpSpPr>
      <p:grpSpPr>
        <a:xfrm>
          <a:off x="0" y="0"/>
          <a:ext cx="0" cy="0"/>
          <a:chOff x="0" y="0"/>
          <a:chExt cx="0" cy="0"/>
        </a:xfrm>
      </p:grpSpPr>
      <p:sp>
        <p:nvSpPr>
          <p:cNvPr id="773" name="Google Shape;773;p1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4" name="Google Shape;774;p110"/>
          <p:cNvSpPr/>
          <p:nvPr/>
        </p:nvSpPr>
        <p:spPr>
          <a:xfrm>
            <a:off x="154641" y="4461062"/>
            <a:ext cx="8831100" cy="5244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5" name="Google Shape;775;p110"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776" name="Google Shape;776;p110"/>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5400"/>
              <a:buFont typeface="Calibri"/>
              <a:buNone/>
              <a:defRPr sz="54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7" name="Google Shape;777;p110"/>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78" name="Google Shape;778;p110"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779" name="Google Shape;779;p11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0" name="Google Shape;780;p11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781"/>
        <p:cNvGrpSpPr/>
        <p:nvPr/>
      </p:nvGrpSpPr>
      <p:grpSpPr>
        <a:xfrm>
          <a:off x="0" y="0"/>
          <a:ext cx="0" cy="0"/>
          <a:chOff x="0" y="0"/>
          <a:chExt cx="0" cy="0"/>
        </a:xfrm>
      </p:grpSpPr>
      <p:sp>
        <p:nvSpPr>
          <p:cNvPr id="782" name="Google Shape;782;p1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3" name="Google Shape;783;p111"/>
          <p:cNvSpPr/>
          <p:nvPr/>
        </p:nvSpPr>
        <p:spPr>
          <a:xfrm>
            <a:off x="154641" y="161365"/>
            <a:ext cx="8831100" cy="10482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4" name="Google Shape;784;p11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5" name="Google Shape;785;p11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6" name="Google Shape;786;p11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87" name="Google Shape;787;p11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788"/>
        <p:cNvGrpSpPr/>
        <p:nvPr/>
      </p:nvGrpSpPr>
      <p:grpSpPr>
        <a:xfrm>
          <a:off x="0" y="0"/>
          <a:ext cx="0" cy="0"/>
          <a:chOff x="0" y="0"/>
          <a:chExt cx="0" cy="0"/>
        </a:xfrm>
      </p:grpSpPr>
      <p:sp>
        <p:nvSpPr>
          <p:cNvPr id="789" name="Google Shape;789;p11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0" name="Google Shape;790;p112"/>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1" name="Google Shape;791;p11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2" name="Google Shape;792;p11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91"/>
        <p:cNvGrpSpPr/>
        <p:nvPr/>
      </p:nvGrpSpPr>
      <p:grpSpPr>
        <a:xfrm>
          <a:off x="0" y="0"/>
          <a:ext cx="0" cy="0"/>
          <a:chOff x="0" y="0"/>
          <a:chExt cx="0" cy="0"/>
        </a:xfrm>
      </p:grpSpPr>
      <p:sp>
        <p:nvSpPr>
          <p:cNvPr id="92" name="Google Shape;92;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13"/>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4" name="Google Shape;94;p13"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5" name="Google Shape;95;p13"/>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7" name="Google Shape;97;p13"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98" name="Google Shape;98;p1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99" name="Google Shape;99;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793"/>
        <p:cNvGrpSpPr/>
        <p:nvPr/>
      </p:nvGrpSpPr>
      <p:grpSpPr>
        <a:xfrm>
          <a:off x="0" y="0"/>
          <a:ext cx="0" cy="0"/>
          <a:chOff x="0" y="0"/>
          <a:chExt cx="0" cy="0"/>
        </a:xfrm>
      </p:grpSpPr>
      <p:sp>
        <p:nvSpPr>
          <p:cNvPr id="794" name="Google Shape;794;p11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4400"/>
              <a:buFont typeface="Calibri"/>
              <a:buNone/>
              <a:defRPr>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5" name="Google Shape;795;p113"/>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6" name="Google Shape;796;p113"/>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7" name="Google Shape;797;p11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98" name="Google Shape;798;p11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799"/>
        <p:cNvGrpSpPr/>
        <p:nvPr/>
      </p:nvGrpSpPr>
      <p:grpSpPr>
        <a:xfrm>
          <a:off x="0" y="0"/>
          <a:ext cx="0" cy="0"/>
          <a:chOff x="0" y="0"/>
          <a:chExt cx="0" cy="0"/>
        </a:xfrm>
      </p:grpSpPr>
      <p:sp>
        <p:nvSpPr>
          <p:cNvPr id="800" name="Google Shape;800;p114"/>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1" name="Google Shape;801;p114"/>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114"/>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0">
                <a:solidFill>
                  <a:schemeClr val="accent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03" name="Google Shape;803;p114"/>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11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Calibri"/>
              <a:buNone/>
              <a:defRPr sz="32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5" name="Google Shape;805;p11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06" name="Google Shape;806;p11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807"/>
        <p:cNvGrpSpPr/>
        <p:nvPr/>
      </p:nvGrpSpPr>
      <p:grpSpPr>
        <a:xfrm>
          <a:off x="0" y="0"/>
          <a:ext cx="0" cy="0"/>
          <a:chOff x="0" y="0"/>
          <a:chExt cx="0" cy="0"/>
        </a:xfrm>
      </p:grpSpPr>
      <p:sp>
        <p:nvSpPr>
          <p:cNvPr id="808" name="Google Shape;808;p1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09" name="Google Shape;809;p115"/>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0" name="Google Shape;810;p11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1" name="Google Shape;811;p11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12"/>
        <p:cNvGrpSpPr/>
        <p:nvPr/>
      </p:nvGrpSpPr>
      <p:grpSpPr>
        <a:xfrm>
          <a:off x="0" y="0"/>
          <a:ext cx="0" cy="0"/>
          <a:chOff x="0" y="0"/>
          <a:chExt cx="0" cy="0"/>
        </a:xfrm>
      </p:grpSpPr>
      <p:sp>
        <p:nvSpPr>
          <p:cNvPr id="813" name="Google Shape;813;p1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14" name="Google Shape;814;p11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15" name="Google Shape;815;p11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6" name="Google Shape;816;p11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7" name="Google Shape;817;p11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18" name="Google Shape;818;p11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819"/>
        <p:cNvGrpSpPr/>
        <p:nvPr/>
      </p:nvGrpSpPr>
      <p:grpSpPr>
        <a:xfrm>
          <a:off x="0" y="0"/>
          <a:ext cx="0" cy="0"/>
          <a:chOff x="0" y="0"/>
          <a:chExt cx="0" cy="0"/>
        </a:xfrm>
      </p:grpSpPr>
      <p:sp>
        <p:nvSpPr>
          <p:cNvPr id="820" name="Google Shape;820;p1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21" name="Google Shape;821;p117"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22" name="Google Shape;822;p117"/>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23" name="Google Shape;823;p117"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24" name="Google Shape;824;p117"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25" name="Google Shape;825;p117"/>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26" name="Google Shape;826;p11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27" name="Google Shape;827;p11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828"/>
        <p:cNvGrpSpPr/>
        <p:nvPr/>
      </p:nvGrpSpPr>
      <p:grpSpPr>
        <a:xfrm>
          <a:off x="0" y="0"/>
          <a:ext cx="0" cy="0"/>
          <a:chOff x="0" y="0"/>
          <a:chExt cx="0" cy="0"/>
        </a:xfrm>
      </p:grpSpPr>
      <p:sp>
        <p:nvSpPr>
          <p:cNvPr id="829" name="Google Shape;829;p11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0" name="Google Shape;830;p118"/>
          <p:cNvSpPr/>
          <p:nvPr/>
        </p:nvSpPr>
        <p:spPr>
          <a:xfrm>
            <a:off x="154641" y="4461062"/>
            <a:ext cx="8831100" cy="5244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1" name="Google Shape;831;p11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832" name="Google Shape;832;p11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3" name="Google Shape;833;p11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34" name="Google Shape;834;p11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835" name="Google Shape;835;p11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36" name="Google Shape;836;p11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837"/>
        <p:cNvGrpSpPr/>
        <p:nvPr/>
      </p:nvGrpSpPr>
      <p:grpSpPr>
        <a:xfrm>
          <a:off x="0" y="0"/>
          <a:ext cx="0" cy="0"/>
          <a:chOff x="0" y="0"/>
          <a:chExt cx="0" cy="0"/>
        </a:xfrm>
      </p:grpSpPr>
      <p:sp>
        <p:nvSpPr>
          <p:cNvPr id="838" name="Google Shape;838;p11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9" name="Google Shape;839;p119"/>
          <p:cNvSpPr/>
          <p:nvPr/>
        </p:nvSpPr>
        <p:spPr>
          <a:xfrm>
            <a:off x="154642" y="161365"/>
            <a:ext cx="3547800" cy="4824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0" name="Google Shape;840;p119"/>
          <p:cNvSpPr txBox="1">
            <a:spLocks noGrp="1"/>
          </p:cNvSpPr>
          <p:nvPr>
            <p:ph type="title"/>
          </p:nvPr>
        </p:nvSpPr>
        <p:spPr>
          <a:xfrm>
            <a:off x="537883" y="584734"/>
            <a:ext cx="2949000" cy="1897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1" name="Google Shape;841;p119"/>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2" name="Google Shape;842;p119"/>
          <p:cNvSpPr>
            <a:spLocks noGrp="1"/>
          </p:cNvSpPr>
          <p:nvPr>
            <p:ph type="pic" idx="2"/>
          </p:nvPr>
        </p:nvSpPr>
        <p:spPr>
          <a:xfrm>
            <a:off x="537883" y="2655094"/>
            <a:ext cx="2949000" cy="1740600"/>
          </a:xfrm>
          <a:prstGeom prst="rect">
            <a:avLst/>
          </a:prstGeom>
          <a:noFill/>
          <a:ln>
            <a:noFill/>
          </a:ln>
        </p:spPr>
      </p:sp>
      <p:sp>
        <p:nvSpPr>
          <p:cNvPr id="843" name="Google Shape;843;p11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44" name="Google Shape;844;p11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845"/>
        <p:cNvGrpSpPr/>
        <p:nvPr/>
      </p:nvGrpSpPr>
      <p:grpSpPr>
        <a:xfrm>
          <a:off x="0" y="0"/>
          <a:ext cx="0" cy="0"/>
          <a:chOff x="0" y="0"/>
          <a:chExt cx="0" cy="0"/>
        </a:xfrm>
      </p:grpSpPr>
      <p:sp>
        <p:nvSpPr>
          <p:cNvPr id="846" name="Google Shape;846;p12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7" name="Google Shape;847;p120"/>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8" name="Google Shape;848;p120"/>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9" name="Google Shape;849;p12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0" name="Google Shape;850;p12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851"/>
        <p:cNvGrpSpPr/>
        <p:nvPr/>
      </p:nvGrpSpPr>
      <p:grpSpPr>
        <a:xfrm>
          <a:off x="0" y="0"/>
          <a:ext cx="0" cy="0"/>
          <a:chOff x="0" y="0"/>
          <a:chExt cx="0" cy="0"/>
        </a:xfrm>
      </p:grpSpPr>
      <p:sp>
        <p:nvSpPr>
          <p:cNvPr id="852" name="Google Shape;852;p121"/>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3" name="Google Shape;853;p121"/>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4" name="Google Shape;854;p121"/>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5" name="Google Shape;855;p121"/>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6" name="Google Shape;856;p12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7" name="Google Shape;857;p12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58" name="Google Shape;858;p12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859"/>
        <p:cNvGrpSpPr/>
        <p:nvPr/>
      </p:nvGrpSpPr>
      <p:grpSpPr>
        <a:xfrm>
          <a:off x="0" y="0"/>
          <a:ext cx="0" cy="0"/>
          <a:chOff x="0" y="0"/>
          <a:chExt cx="0" cy="0"/>
        </a:xfrm>
      </p:grpSpPr>
      <p:sp>
        <p:nvSpPr>
          <p:cNvPr id="860" name="Google Shape;860;p1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861" name="Google Shape;861;p122"/>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2" name="Google Shape;862;p12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63" name="Google Shape;863;p12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00"/>
        <p:cNvGrpSpPr/>
        <p:nvPr/>
      </p:nvGrpSpPr>
      <p:grpSpPr>
        <a:xfrm>
          <a:off x="0" y="0"/>
          <a:ext cx="0" cy="0"/>
          <a:chOff x="0" y="0"/>
          <a:chExt cx="0" cy="0"/>
        </a:xfrm>
      </p:grpSpPr>
      <p:sp>
        <p:nvSpPr>
          <p:cNvPr id="101" name="Google Shape;101;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 name="Google Shape;102;p14"/>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3" name="Google Shape;103;p14"/>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04" name="Google Shape;104;p14"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05" name="Google Shape;105;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06" name="Google Shape;106;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864"/>
        <p:cNvGrpSpPr/>
        <p:nvPr/>
      </p:nvGrpSpPr>
      <p:grpSpPr>
        <a:xfrm>
          <a:off x="0" y="0"/>
          <a:ext cx="0" cy="0"/>
          <a:chOff x="0" y="0"/>
          <a:chExt cx="0" cy="0"/>
        </a:xfrm>
      </p:grpSpPr>
      <p:sp>
        <p:nvSpPr>
          <p:cNvPr id="865" name="Google Shape;865;p1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6" name="Google Shape;866;p12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67" name="Google Shape;867;p12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8" name="Google Shape;868;p123"/>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69" name="Google Shape;869;p12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0" name="Google Shape;870;p12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871"/>
        <p:cNvGrpSpPr/>
        <p:nvPr/>
      </p:nvGrpSpPr>
      <p:grpSpPr>
        <a:xfrm>
          <a:off x="0" y="0"/>
          <a:ext cx="0" cy="0"/>
          <a:chOff x="0" y="0"/>
          <a:chExt cx="0" cy="0"/>
        </a:xfrm>
      </p:grpSpPr>
      <p:sp>
        <p:nvSpPr>
          <p:cNvPr id="872" name="Google Shape;872;p1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3" name="Google Shape;873;p124"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874" name="Google Shape;874;p124"/>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5" name="Google Shape;875;p124"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876" name="Google Shape;876;p124"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877" name="Google Shape;877;p124"/>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878" name="Google Shape;878;p12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879" name="Google Shape;879;p12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880"/>
        <p:cNvGrpSpPr/>
        <p:nvPr/>
      </p:nvGrpSpPr>
      <p:grpSpPr>
        <a:xfrm>
          <a:off x="0" y="0"/>
          <a:ext cx="0" cy="0"/>
          <a:chOff x="0" y="0"/>
          <a:chExt cx="0" cy="0"/>
        </a:xfrm>
      </p:grpSpPr>
      <p:sp>
        <p:nvSpPr>
          <p:cNvPr id="881" name="Google Shape;881;p1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82" name="Google Shape;882;p125"/>
          <p:cNvSpPr/>
          <p:nvPr/>
        </p:nvSpPr>
        <p:spPr>
          <a:xfrm>
            <a:off x="154641" y="161365"/>
            <a:ext cx="88311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883" name="Google Shape;883;p12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884" name="Google Shape;884;p125"/>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5" name="Google Shape;885;p125"/>
          <p:cNvSpPr txBox="1">
            <a:spLocks noGrp="1"/>
          </p:cNvSpPr>
          <p:nvPr>
            <p:ph type="ftr" idx="11"/>
          </p:nvPr>
        </p:nvSpPr>
        <p:spPr>
          <a:xfrm>
            <a:off x="537882" y="4604845"/>
            <a:ext cx="21480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6" name="Google Shape;886;p12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7" name="Google Shape;887;p12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9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888"/>
        <p:cNvGrpSpPr/>
        <p:nvPr/>
      </p:nvGrpSpPr>
      <p:grpSpPr>
        <a:xfrm>
          <a:off x="0" y="0"/>
          <a:ext cx="0" cy="0"/>
          <a:chOff x="0" y="0"/>
          <a:chExt cx="0" cy="0"/>
        </a:xfrm>
      </p:grpSpPr>
      <p:grpSp>
        <p:nvGrpSpPr>
          <p:cNvPr id="889" name="Google Shape;889;p126"/>
          <p:cNvGrpSpPr/>
          <p:nvPr/>
        </p:nvGrpSpPr>
        <p:grpSpPr>
          <a:xfrm>
            <a:off x="0" y="3903669"/>
            <a:ext cx="9144000" cy="1239925"/>
            <a:chOff x="0" y="3903669"/>
            <a:chExt cx="9144000" cy="1239925"/>
          </a:xfrm>
        </p:grpSpPr>
        <p:sp>
          <p:nvSpPr>
            <p:cNvPr id="890" name="Google Shape;890;p126"/>
            <p:cNvSpPr/>
            <p:nvPr/>
          </p:nvSpPr>
          <p:spPr>
            <a:xfrm>
              <a:off x="8154895" y="3903669"/>
              <a:ext cx="989100" cy="987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26"/>
            <p:cNvSpPr/>
            <p:nvPr/>
          </p:nvSpPr>
          <p:spPr>
            <a:xfrm flipH="1">
              <a:off x="6181163" y="3903669"/>
              <a:ext cx="989100" cy="9879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26"/>
            <p:cNvSpPr/>
            <p:nvPr/>
          </p:nvSpPr>
          <p:spPr>
            <a:xfrm>
              <a:off x="7170274" y="3903669"/>
              <a:ext cx="989100" cy="987900"/>
            </a:xfrm>
            <a:prstGeom prst="rect">
              <a:avLst/>
            </a:prstGeom>
            <a:solidFill>
              <a:schemeClr val="accen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26"/>
            <p:cNvSpPr/>
            <p:nvPr/>
          </p:nvSpPr>
          <p:spPr>
            <a:xfrm rot="10800000">
              <a:off x="8154757" y="3903682"/>
              <a:ext cx="989100" cy="9879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26"/>
            <p:cNvSpPr/>
            <p:nvPr/>
          </p:nvSpPr>
          <p:spPr>
            <a:xfrm>
              <a:off x="0" y="4891594"/>
              <a:ext cx="9144000" cy="252000"/>
            </a:xfrm>
            <a:prstGeom prst="rect">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5" name="Google Shape;895;p126"/>
          <p:cNvSpPr txBox="1">
            <a:spLocks noGrp="1"/>
          </p:cNvSpPr>
          <p:nvPr>
            <p:ph type="title"/>
          </p:nvPr>
        </p:nvSpPr>
        <p:spPr>
          <a:xfrm>
            <a:off x="311700" y="410000"/>
            <a:ext cx="8520600" cy="607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6" name="Google Shape;896;p126"/>
          <p:cNvSpPr txBox="1">
            <a:spLocks noGrp="1"/>
          </p:cNvSpPr>
          <p:nvPr>
            <p:ph type="body" idx="1"/>
          </p:nvPr>
        </p:nvSpPr>
        <p:spPr>
          <a:xfrm>
            <a:off x="311700" y="1229875"/>
            <a:ext cx="8520600" cy="33390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SzPts val="2400"/>
              <a:buChar char="•"/>
              <a:defRPr/>
            </a:lvl1pPr>
            <a:lvl2pPr marL="914400" lvl="1" indent="-381000" algn="l">
              <a:lnSpc>
                <a:spcPct val="90000"/>
              </a:lnSpc>
              <a:spcBef>
                <a:spcPts val="500"/>
              </a:spcBef>
              <a:spcAft>
                <a:spcPts val="0"/>
              </a:spcAft>
              <a:buSzPts val="2400"/>
              <a:buChar char="•"/>
              <a:defRPr/>
            </a:lvl2pPr>
            <a:lvl3pPr marL="1371600" lvl="2" indent="-381000" algn="l">
              <a:lnSpc>
                <a:spcPct val="90000"/>
              </a:lnSpc>
              <a:spcBef>
                <a:spcPts val="500"/>
              </a:spcBef>
              <a:spcAft>
                <a:spcPts val="0"/>
              </a:spcAft>
              <a:buSzPts val="2400"/>
              <a:buChar char="•"/>
              <a:defRPr/>
            </a:lvl3pPr>
            <a:lvl4pPr marL="1828800" lvl="3" indent="-381000" algn="l">
              <a:lnSpc>
                <a:spcPct val="90000"/>
              </a:lnSpc>
              <a:spcBef>
                <a:spcPts val="500"/>
              </a:spcBef>
              <a:spcAft>
                <a:spcPts val="0"/>
              </a:spcAft>
              <a:buSzPts val="2400"/>
              <a:buChar char="•"/>
              <a:defRPr/>
            </a:lvl4pPr>
            <a:lvl5pPr marL="2286000" lvl="4" indent="-381000" algn="l">
              <a:lnSpc>
                <a:spcPct val="90000"/>
              </a:lnSpc>
              <a:spcBef>
                <a:spcPts val="500"/>
              </a:spcBef>
              <a:spcAft>
                <a:spcPts val="0"/>
              </a:spcAft>
              <a:buSzPts val="2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97" name="Google Shape;897;p126"/>
          <p:cNvSpPr txBox="1">
            <a:spLocks noGrp="1"/>
          </p:cNvSpPr>
          <p:nvPr>
            <p:ph type="sldNum" idx="12"/>
          </p:nvPr>
        </p:nvSpPr>
        <p:spPr>
          <a:xfrm>
            <a:off x="8460431" y="4651190"/>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898"/>
        <p:cNvGrpSpPr/>
        <p:nvPr/>
      </p:nvGrpSpPr>
      <p:grpSpPr>
        <a:xfrm>
          <a:off x="0" y="0"/>
          <a:ext cx="0" cy="0"/>
          <a:chOff x="0" y="0"/>
          <a:chExt cx="0" cy="0"/>
        </a:xfrm>
      </p:grpSpPr>
      <p:sp>
        <p:nvSpPr>
          <p:cNvPr id="899" name="Google Shape;899;p127"/>
          <p:cNvSpPr txBox="1">
            <a:spLocks noGrp="1"/>
          </p:cNvSpPr>
          <p:nvPr>
            <p:ph type="subTitle" idx="1"/>
          </p:nvPr>
        </p:nvSpPr>
        <p:spPr>
          <a:xfrm>
            <a:off x="989091" y="2107370"/>
            <a:ext cx="6858000" cy="124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0" name="Google Shape;900;p127"/>
          <p:cNvSpPr txBox="1">
            <a:spLocks noGrp="1"/>
          </p:cNvSpPr>
          <p:nvPr>
            <p:ph type="title"/>
          </p:nvPr>
        </p:nvSpPr>
        <p:spPr>
          <a:xfrm>
            <a:off x="2679825" y="69895"/>
            <a:ext cx="6400800" cy="6432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1" name="Google Shape;901;p127"/>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chemeClr val="lt1"/>
        </a:solidFill>
        <a:effectLst/>
      </p:bgPr>
    </p:bg>
    <p:spTree>
      <p:nvGrpSpPr>
        <p:cNvPr id="1" name="Shape 902"/>
        <p:cNvGrpSpPr/>
        <p:nvPr/>
      </p:nvGrpSpPr>
      <p:grpSpPr>
        <a:xfrm>
          <a:off x="0" y="0"/>
          <a:ext cx="0" cy="0"/>
          <a:chOff x="0" y="0"/>
          <a:chExt cx="0" cy="0"/>
        </a:xfrm>
      </p:grpSpPr>
      <p:pic>
        <p:nvPicPr>
          <p:cNvPr id="903" name="Google Shape;903;p128" descr="Decorative geometric pattern"/>
          <p:cNvPicPr preferRelativeResize="0"/>
          <p:nvPr/>
        </p:nvPicPr>
        <p:blipFill rotWithShape="1">
          <a:blip r:embed="rId2">
            <a:alphaModFix/>
          </a:blip>
          <a:srcRect/>
          <a:stretch/>
        </p:blipFill>
        <p:spPr>
          <a:xfrm>
            <a:off x="0" y="0"/>
            <a:ext cx="9144001" cy="4871141"/>
          </a:xfrm>
          <a:prstGeom prst="rect">
            <a:avLst/>
          </a:prstGeom>
          <a:noFill/>
          <a:ln>
            <a:noFill/>
          </a:ln>
        </p:spPr>
      </p:pic>
      <p:pic>
        <p:nvPicPr>
          <p:cNvPr id="904" name="Google Shape;904;p128" descr="Decorative blue bar"/>
          <p:cNvPicPr preferRelativeResize="0"/>
          <p:nvPr/>
        </p:nvPicPr>
        <p:blipFill rotWithShape="1">
          <a:blip r:embed="rId3">
            <a:alphaModFix/>
          </a:blip>
          <a:srcRect/>
          <a:stretch/>
        </p:blipFill>
        <p:spPr>
          <a:xfrm>
            <a:off x="0" y="4871141"/>
            <a:ext cx="9144001" cy="276279"/>
          </a:xfrm>
          <a:prstGeom prst="rect">
            <a:avLst/>
          </a:prstGeom>
          <a:noFill/>
          <a:ln>
            <a:noFill/>
          </a:ln>
        </p:spPr>
      </p:pic>
      <p:pic>
        <p:nvPicPr>
          <p:cNvPr id="905" name="Google Shape;905;p128" descr="Oregon Department of Education logo"/>
          <p:cNvPicPr preferRelativeResize="0"/>
          <p:nvPr/>
        </p:nvPicPr>
        <p:blipFill rotWithShape="1">
          <a:blip r:embed="rId4">
            <a:alphaModFix/>
          </a:blip>
          <a:srcRect/>
          <a:stretch/>
        </p:blipFill>
        <p:spPr>
          <a:xfrm>
            <a:off x="3739081" y="461361"/>
            <a:ext cx="3222228" cy="1602435"/>
          </a:xfrm>
          <a:prstGeom prst="rect">
            <a:avLst/>
          </a:prstGeom>
          <a:noFill/>
          <a:ln>
            <a:noFill/>
          </a:ln>
        </p:spPr>
      </p:pic>
      <p:sp>
        <p:nvSpPr>
          <p:cNvPr id="906" name="Google Shape;906;p128"/>
          <p:cNvSpPr txBox="1">
            <a:spLocks noGrp="1"/>
          </p:cNvSpPr>
          <p:nvPr>
            <p:ph type="title"/>
          </p:nvPr>
        </p:nvSpPr>
        <p:spPr>
          <a:xfrm>
            <a:off x="619597" y="2201987"/>
            <a:ext cx="7886700" cy="9942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200"/>
              <a:buFont typeface="Rockwel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07" name="Google Shape;907;p128" descr="Decorative blue swoosh"/>
          <p:cNvPicPr preferRelativeResize="0"/>
          <p:nvPr/>
        </p:nvPicPr>
        <p:blipFill rotWithShape="1">
          <a:blip r:embed="rId5">
            <a:alphaModFix/>
          </a:blip>
          <a:srcRect/>
          <a:stretch/>
        </p:blipFill>
        <p:spPr>
          <a:xfrm>
            <a:off x="0" y="-300103"/>
            <a:ext cx="9144001" cy="1577651"/>
          </a:xfrm>
          <a:prstGeom prst="rect">
            <a:avLst/>
          </a:prstGeom>
          <a:noFill/>
          <a:ln>
            <a:noFill/>
          </a:ln>
        </p:spPr>
      </p:pic>
      <p:sp>
        <p:nvSpPr>
          <p:cNvPr id="908" name="Google Shape;908;p128"/>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1_Blank 1">
  <p:cSld name="1_Blank_1">
    <p:bg>
      <p:bgPr>
        <a:solidFill>
          <a:srgbClr val="FFFFFF"/>
        </a:solidFill>
        <a:effectLst/>
      </p:bgPr>
    </p:bg>
    <p:spTree>
      <p:nvGrpSpPr>
        <p:cNvPr id="1" name="Shape 909"/>
        <p:cNvGrpSpPr/>
        <p:nvPr/>
      </p:nvGrpSpPr>
      <p:grpSpPr>
        <a:xfrm>
          <a:off x="0" y="0"/>
          <a:ext cx="0" cy="0"/>
          <a:chOff x="0" y="0"/>
          <a:chExt cx="0" cy="0"/>
        </a:xfrm>
      </p:grpSpPr>
      <p:sp>
        <p:nvSpPr>
          <p:cNvPr id="910" name="Google Shape;910;p129"/>
          <p:cNvSpPr txBox="1">
            <a:spLocks noGrp="1"/>
          </p:cNvSpPr>
          <p:nvPr>
            <p:ph type="title"/>
          </p:nvPr>
        </p:nvSpPr>
        <p:spPr>
          <a:xfrm>
            <a:off x="1881838" y="83686"/>
            <a:ext cx="7152300" cy="7599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11" name="Google Shape;911;p129"/>
          <p:cNvPicPr preferRelativeResize="0"/>
          <p:nvPr/>
        </p:nvPicPr>
        <p:blipFill rotWithShape="1">
          <a:blip r:embed="rId2">
            <a:alphaModFix/>
          </a:blip>
          <a:srcRect/>
          <a:stretch/>
        </p:blipFill>
        <p:spPr>
          <a:xfrm>
            <a:off x="-90611" y="40172"/>
            <a:ext cx="1109503" cy="551762"/>
          </a:xfrm>
          <a:prstGeom prst="rect">
            <a:avLst/>
          </a:prstGeom>
          <a:noFill/>
          <a:ln>
            <a:noFill/>
          </a:ln>
        </p:spPr>
      </p:pic>
      <p:sp>
        <p:nvSpPr>
          <p:cNvPr id="912" name="Google Shape;912;p129"/>
          <p:cNvSpPr txBox="1">
            <a:spLocks noGrp="1"/>
          </p:cNvSpPr>
          <p:nvPr>
            <p:ph type="sldNum" idx="12"/>
          </p:nvPr>
        </p:nvSpPr>
        <p:spPr>
          <a:xfrm>
            <a:off x="6457950" y="486940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3" name="Google Shape;913;p129"/>
          <p:cNvSpPr/>
          <p:nvPr/>
        </p:nvSpPr>
        <p:spPr>
          <a:xfrm>
            <a:off x="0" y="-15450"/>
            <a:ext cx="2808900" cy="51744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5"/>
        </a:solidFill>
        <a:effectLst/>
      </p:bgPr>
    </p:bg>
    <p:spTree>
      <p:nvGrpSpPr>
        <p:cNvPr id="1" name="Shape 914"/>
        <p:cNvGrpSpPr/>
        <p:nvPr/>
      </p:nvGrpSpPr>
      <p:grpSpPr>
        <a:xfrm>
          <a:off x="0" y="0"/>
          <a:ext cx="0" cy="0"/>
          <a:chOff x="0" y="0"/>
          <a:chExt cx="0" cy="0"/>
        </a:xfrm>
      </p:grpSpPr>
      <p:sp>
        <p:nvSpPr>
          <p:cNvPr id="915" name="Google Shape;915;p13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16" name="Google Shape;916;p13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17" name="Google Shape;917;p13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8" name="Google Shape;918;p13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19" name="Google Shape;919;p13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920" name="Google Shape;920;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21" name="Google Shape;921;p13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22"/>
        <p:cNvGrpSpPr/>
        <p:nvPr/>
      </p:nvGrpSpPr>
      <p:grpSpPr>
        <a:xfrm>
          <a:off x="0" y="0"/>
          <a:ext cx="0" cy="0"/>
          <a:chOff x="0" y="0"/>
          <a:chExt cx="0" cy="0"/>
        </a:xfrm>
      </p:grpSpPr>
      <p:sp>
        <p:nvSpPr>
          <p:cNvPr id="923" name="Google Shape;923;p131"/>
          <p:cNvSpPr txBox="1">
            <a:spLocks noGrp="1"/>
          </p:cNvSpPr>
          <p:nvPr>
            <p:ph type="body" idx="1"/>
          </p:nvPr>
        </p:nvSpPr>
        <p:spPr>
          <a:xfrm>
            <a:off x="692024" y="2061185"/>
            <a:ext cx="7886700" cy="2062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4" name="Google Shape;924;p131"/>
          <p:cNvSpPr txBox="1">
            <a:spLocks noGrp="1"/>
          </p:cNvSpPr>
          <p:nvPr>
            <p:ph type="title"/>
          </p:nvPr>
        </p:nvSpPr>
        <p:spPr>
          <a:xfrm>
            <a:off x="2679825" y="69895"/>
            <a:ext cx="6400800" cy="643200"/>
          </a:xfrm>
          <a:prstGeom prst="rect">
            <a:avLst/>
          </a:prstGeom>
          <a:noFill/>
          <a:ln>
            <a:noFill/>
          </a:ln>
        </p:spPr>
        <p:txBody>
          <a:bodyPr spcFirstLastPara="1" wrap="square" lIns="68575" tIns="34275" rIns="68575" bIns="34275" anchor="ctr" anchorCtr="0">
            <a:normAutofit/>
          </a:bodyPr>
          <a:lstStyle>
            <a:lvl1pPr lvl="0" algn="r">
              <a:lnSpc>
                <a:spcPct val="90000"/>
              </a:lnSpc>
              <a:spcBef>
                <a:spcPts val="0"/>
              </a:spcBef>
              <a:spcAft>
                <a:spcPts val="0"/>
              </a:spcAft>
              <a:buClr>
                <a:schemeClr val="lt1"/>
              </a:buClr>
              <a:buSzPts val="2400"/>
              <a:buFont typeface="Calibri"/>
              <a:buNone/>
              <a:defRPr sz="2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5" name="Google Shape;925;p131"/>
          <p:cNvSpPr txBox="1">
            <a:spLocks noGrp="1"/>
          </p:cNvSpPr>
          <p:nvPr>
            <p:ph type="sldNum" idx="12"/>
          </p:nvPr>
        </p:nvSpPr>
        <p:spPr>
          <a:xfrm>
            <a:off x="6457950" y="486940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07"/>
        <p:cNvGrpSpPr/>
        <p:nvPr/>
      </p:nvGrpSpPr>
      <p:grpSpPr>
        <a:xfrm>
          <a:off x="0" y="0"/>
          <a:ext cx="0" cy="0"/>
          <a:chOff x="0" y="0"/>
          <a:chExt cx="0" cy="0"/>
        </a:xfrm>
      </p:grpSpPr>
      <p:sp>
        <p:nvSpPr>
          <p:cNvPr id="108" name="Google Shape;108;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9" name="Google Shape;109;p15"/>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1" name="Google Shape;111;p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13" name="Google Shape;113;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14"/>
        <p:cNvGrpSpPr/>
        <p:nvPr/>
      </p:nvGrpSpPr>
      <p:grpSpPr>
        <a:xfrm>
          <a:off x="0" y="0"/>
          <a:ext cx="0" cy="0"/>
          <a:chOff x="0" y="0"/>
          <a:chExt cx="0" cy="0"/>
        </a:xfrm>
      </p:grpSpPr>
      <p:sp>
        <p:nvSpPr>
          <p:cNvPr id="115" name="Google Shape;115;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6" name="Google Shape;116;p16"/>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7" name="Google Shape;117;p16"/>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1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9" name="Google Shape;119;p16"/>
          <p:cNvSpPr>
            <a:spLocks noGrp="1"/>
          </p:cNvSpPr>
          <p:nvPr>
            <p:ph type="pic" idx="2"/>
          </p:nvPr>
        </p:nvSpPr>
        <p:spPr>
          <a:xfrm>
            <a:off x="537883" y="2655094"/>
            <a:ext cx="2949000" cy="1740600"/>
          </a:xfrm>
          <a:prstGeom prst="rect">
            <a:avLst/>
          </a:prstGeom>
          <a:noFill/>
          <a:ln>
            <a:noFill/>
          </a:ln>
        </p:spPr>
      </p:sp>
      <p:sp>
        <p:nvSpPr>
          <p:cNvPr id="120" name="Google Shape;120;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21" name="Google Shape;121;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5" name="Google Shape;12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26" name="Google Shape;12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27"/>
        <p:cNvGrpSpPr/>
        <p:nvPr/>
      </p:nvGrpSpPr>
      <p:grpSpPr>
        <a:xfrm>
          <a:off x="0" y="0"/>
          <a:ext cx="0" cy="0"/>
          <a:chOff x="0" y="0"/>
          <a:chExt cx="0" cy="0"/>
        </a:xfrm>
      </p:grpSpPr>
      <p:sp>
        <p:nvSpPr>
          <p:cNvPr id="128" name="Google Shape;12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1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0" name="Google Shape;130;p1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32" name="Google Shape;132;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33"/>
        <p:cNvGrpSpPr/>
        <p:nvPr/>
      </p:nvGrpSpPr>
      <p:grpSpPr>
        <a:xfrm>
          <a:off x="0" y="0"/>
          <a:ext cx="0" cy="0"/>
          <a:chOff x="0" y="0"/>
          <a:chExt cx="0" cy="0"/>
        </a:xfrm>
      </p:grpSpPr>
      <p:sp>
        <p:nvSpPr>
          <p:cNvPr id="134" name="Google Shape;134;p1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5" name="Google Shape;135;p1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6" name="Google Shape;136;p1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37" name="Google Shape;137;p1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40" name="Google Shape;140;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41"/>
        <p:cNvGrpSpPr/>
        <p:nvPr/>
      </p:nvGrpSpPr>
      <p:grpSpPr>
        <a:xfrm>
          <a:off x="0" y="0"/>
          <a:ext cx="0" cy="0"/>
          <a:chOff x="0" y="0"/>
          <a:chExt cx="0" cy="0"/>
        </a:xfrm>
      </p:grpSpPr>
      <p:sp>
        <p:nvSpPr>
          <p:cNvPr id="142" name="Google Shape;142;p2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3" name="Google Shape;14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4" name="Google Shape;14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45" name="Google Shape;14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46"/>
        <p:cNvGrpSpPr/>
        <p:nvPr/>
      </p:nvGrpSpPr>
      <p:grpSpPr>
        <a:xfrm>
          <a:off x="0" y="0"/>
          <a:ext cx="0" cy="0"/>
          <a:chOff x="0" y="0"/>
          <a:chExt cx="0" cy="0"/>
        </a:xfrm>
      </p:grpSpPr>
      <p:sp>
        <p:nvSpPr>
          <p:cNvPr id="147" name="Google Shape;14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148" name="Google Shape;148;p2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50" name="Google Shape;15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9"/>
        <p:cNvGrpSpPr/>
        <p:nvPr/>
      </p:nvGrpSpPr>
      <p:grpSpPr>
        <a:xfrm>
          <a:off x="0" y="0"/>
          <a:ext cx="0" cy="0"/>
          <a:chOff x="0" y="0"/>
          <a:chExt cx="0" cy="0"/>
        </a:xfrm>
      </p:grpSpPr>
      <p:sp>
        <p:nvSpPr>
          <p:cNvPr id="30" name="Google Shape;30;p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31;p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 name="Google Shape;32;p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3" name="Google Shape;33;p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5" name="Google Shape;35;p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 name="Google Shape;36;p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 name="Google Shape;37;p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51"/>
        <p:cNvGrpSpPr/>
        <p:nvPr/>
      </p:nvGrpSpPr>
      <p:grpSpPr>
        <a:xfrm>
          <a:off x="0" y="0"/>
          <a:ext cx="0" cy="0"/>
          <a:chOff x="0" y="0"/>
          <a:chExt cx="0" cy="0"/>
        </a:xfrm>
      </p:grpSpPr>
      <p:sp>
        <p:nvSpPr>
          <p:cNvPr id="152" name="Google Shape;15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3" name="Google Shape;153;p2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54" name="Google Shape;154;p2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 name="Google Shape;156;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57" name="Google Shape;157;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58"/>
        <p:cNvGrpSpPr/>
        <p:nvPr/>
      </p:nvGrpSpPr>
      <p:grpSpPr>
        <a:xfrm>
          <a:off x="0" y="0"/>
          <a:ext cx="0" cy="0"/>
          <a:chOff x="0" y="0"/>
          <a:chExt cx="0" cy="0"/>
        </a:xfrm>
      </p:grpSpPr>
      <p:sp>
        <p:nvSpPr>
          <p:cNvPr id="159" name="Google Shape;159;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0" name="Google Shape;160;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61" name="Google Shape;161;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62" name="Google Shape;162;p23"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63" name="Google Shape;163;p23"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64" name="Google Shape;164;p23"/>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165" name="Google Shape;165;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66" name="Google Shape;166;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167"/>
        <p:cNvGrpSpPr/>
        <p:nvPr/>
      </p:nvGrpSpPr>
      <p:grpSpPr>
        <a:xfrm>
          <a:off x="0" y="0"/>
          <a:ext cx="0" cy="0"/>
          <a:chOff x="0" y="0"/>
          <a:chExt cx="0" cy="0"/>
        </a:xfrm>
      </p:grpSpPr>
      <p:sp>
        <p:nvSpPr>
          <p:cNvPr id="168" name="Google Shape;168;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69" name="Google Shape;169;p24"/>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70" name="Google Shape;170;p2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71" name="Google Shape;171;p2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2" name="Google Shape;172;p2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73" name="Google Shape;173;p2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74" name="Google Shape;174;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75" name="Google Shape;175;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176"/>
        <p:cNvGrpSpPr/>
        <p:nvPr/>
      </p:nvGrpSpPr>
      <p:grpSpPr>
        <a:xfrm>
          <a:off x="0" y="0"/>
          <a:ext cx="0" cy="0"/>
          <a:chOff x="0" y="0"/>
          <a:chExt cx="0" cy="0"/>
        </a:xfrm>
      </p:grpSpPr>
      <p:sp>
        <p:nvSpPr>
          <p:cNvPr id="177" name="Google Shape;177;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78" name="Google Shape;178;p25"/>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9" name="Google Shape;179;p2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2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1" name="Google Shape;181;p25"/>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82" name="Google Shape;182;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84" name="Google Shape;184;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185"/>
        <p:cNvGrpSpPr/>
        <p:nvPr/>
      </p:nvGrpSpPr>
      <p:grpSpPr>
        <a:xfrm>
          <a:off x="0" y="0"/>
          <a:ext cx="0" cy="0"/>
          <a:chOff x="0" y="0"/>
          <a:chExt cx="0" cy="0"/>
        </a:xfrm>
      </p:grpSpPr>
      <p:sp>
        <p:nvSpPr>
          <p:cNvPr id="186" name="Google Shape;186;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7" name="Google Shape;187;p26"/>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8" name="Google Shape;188;p2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9" name="Google Shape;189;p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91" name="Google Shape;191;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192"/>
        <p:cNvGrpSpPr/>
        <p:nvPr/>
      </p:nvGrpSpPr>
      <p:grpSpPr>
        <a:xfrm>
          <a:off x="0" y="0"/>
          <a:ext cx="0" cy="0"/>
          <a:chOff x="0" y="0"/>
          <a:chExt cx="0" cy="0"/>
        </a:xfrm>
      </p:grpSpPr>
      <p:sp>
        <p:nvSpPr>
          <p:cNvPr id="193" name="Google Shape;193;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4" name="Google Shape;194;p27"/>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5" name="Google Shape;195;p27"/>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6" name="Google Shape;196;p2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7" name="Google Shape;197;p27"/>
          <p:cNvSpPr>
            <a:spLocks noGrp="1"/>
          </p:cNvSpPr>
          <p:nvPr>
            <p:ph type="pic" idx="2"/>
          </p:nvPr>
        </p:nvSpPr>
        <p:spPr>
          <a:xfrm>
            <a:off x="537883" y="2655094"/>
            <a:ext cx="2949000" cy="1740600"/>
          </a:xfrm>
          <a:prstGeom prst="rect">
            <a:avLst/>
          </a:prstGeom>
          <a:noFill/>
          <a:ln>
            <a:noFill/>
          </a:ln>
        </p:spPr>
      </p:sp>
      <p:sp>
        <p:nvSpPr>
          <p:cNvPr id="198" name="Google Shape;198;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199" name="Google Shape;199;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 name="Google Shape;203;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04" name="Google Shape;204;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2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p2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 name="Google Shape;209;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0" name="Google Shape;210;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11"/>
        <p:cNvGrpSpPr/>
        <p:nvPr/>
      </p:nvGrpSpPr>
      <p:grpSpPr>
        <a:xfrm>
          <a:off x="0" y="0"/>
          <a:ext cx="0" cy="0"/>
          <a:chOff x="0" y="0"/>
          <a:chExt cx="0" cy="0"/>
        </a:xfrm>
      </p:grpSpPr>
      <p:sp>
        <p:nvSpPr>
          <p:cNvPr id="212" name="Google Shape;212;p3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3" name="Google Shape;213;p3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4" name="Google Shape;214;p3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15" name="Google Shape;215;p3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6" name="Google Shape;216;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18" name="Google Shape;218;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19"/>
        <p:cNvGrpSpPr/>
        <p:nvPr/>
      </p:nvGrpSpPr>
      <p:grpSpPr>
        <a:xfrm>
          <a:off x="0" y="0"/>
          <a:ext cx="0" cy="0"/>
          <a:chOff x="0" y="0"/>
          <a:chExt cx="0" cy="0"/>
        </a:xfrm>
      </p:grpSpPr>
      <p:sp>
        <p:nvSpPr>
          <p:cNvPr id="220" name="Google Shape;220;p3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1" name="Google Shape;221;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2" name="Google Shape;222;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23" name="Google Shape;223;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8"/>
        <p:cNvGrpSpPr/>
        <p:nvPr/>
      </p:nvGrpSpPr>
      <p:grpSpPr>
        <a:xfrm>
          <a:off x="0" y="0"/>
          <a:ext cx="0" cy="0"/>
          <a:chOff x="0" y="0"/>
          <a:chExt cx="0" cy="0"/>
        </a:xfrm>
      </p:grpSpPr>
      <p:sp>
        <p:nvSpPr>
          <p:cNvPr id="39" name="Google Shape;39;p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1" name="Google Shape;41;p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2" name="Google Shape;42;p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3" name="Google Shape;43;p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4" name="Google Shape;44;p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24"/>
        <p:cNvGrpSpPr/>
        <p:nvPr/>
      </p:nvGrpSpPr>
      <p:grpSpPr>
        <a:xfrm>
          <a:off x="0" y="0"/>
          <a:ext cx="0" cy="0"/>
          <a:chOff x="0" y="0"/>
          <a:chExt cx="0" cy="0"/>
        </a:xfrm>
      </p:grpSpPr>
      <p:sp>
        <p:nvSpPr>
          <p:cNvPr id="225" name="Google Shape;225;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226" name="Google Shape;226;p3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7" name="Google Shape;227;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28" name="Google Shape;228;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29"/>
        <p:cNvGrpSpPr/>
        <p:nvPr/>
      </p:nvGrpSpPr>
      <p:grpSpPr>
        <a:xfrm>
          <a:off x="0" y="0"/>
          <a:ext cx="0" cy="0"/>
          <a:chOff x="0" y="0"/>
          <a:chExt cx="0" cy="0"/>
        </a:xfrm>
      </p:grpSpPr>
      <p:sp>
        <p:nvSpPr>
          <p:cNvPr id="230" name="Google Shape;230;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1" name="Google Shape;231;p3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2" name="Google Shape;232;p3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3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34" name="Google Shape;234;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35" name="Google Shape;235;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36"/>
        <p:cNvGrpSpPr/>
        <p:nvPr/>
      </p:nvGrpSpPr>
      <p:grpSpPr>
        <a:xfrm>
          <a:off x="0" y="0"/>
          <a:ext cx="0" cy="0"/>
          <a:chOff x="0" y="0"/>
          <a:chExt cx="0" cy="0"/>
        </a:xfrm>
      </p:grpSpPr>
      <p:sp>
        <p:nvSpPr>
          <p:cNvPr id="237" name="Google Shape;237;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38" name="Google Shape;238;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39" name="Google Shape;239;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40" name="Google Shape;240;p3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41" name="Google Shape;241;p3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42" name="Google Shape;242;p3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243" name="Google Shape;243;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44" name="Google Shape;244;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45"/>
        <p:cNvGrpSpPr/>
        <p:nvPr/>
      </p:nvGrpSpPr>
      <p:grpSpPr>
        <a:xfrm>
          <a:off x="0" y="0"/>
          <a:ext cx="0" cy="0"/>
          <a:chOff x="0" y="0"/>
          <a:chExt cx="0" cy="0"/>
        </a:xfrm>
      </p:grpSpPr>
      <p:sp>
        <p:nvSpPr>
          <p:cNvPr id="246" name="Google Shape;246;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7" name="Google Shape;247;p35"/>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48" name="Google Shape;248;p3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49" name="Google Shape;249;p3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0" name="Google Shape;250;p3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51" name="Google Shape;251;p3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52" name="Google Shape;252;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53" name="Google Shape;253;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54"/>
        <p:cNvGrpSpPr/>
        <p:nvPr/>
      </p:nvGrpSpPr>
      <p:grpSpPr>
        <a:xfrm>
          <a:off x="0" y="0"/>
          <a:ext cx="0" cy="0"/>
          <a:chOff x="0" y="0"/>
          <a:chExt cx="0" cy="0"/>
        </a:xfrm>
      </p:grpSpPr>
      <p:sp>
        <p:nvSpPr>
          <p:cNvPr id="255" name="Google Shape;255;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p36"/>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57" name="Google Shape;257;p3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58" name="Google Shape;258;p3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59" name="Google Shape;259;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60" name="Google Shape;260;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261"/>
        <p:cNvGrpSpPr/>
        <p:nvPr/>
      </p:nvGrpSpPr>
      <p:grpSpPr>
        <a:xfrm>
          <a:off x="0" y="0"/>
          <a:ext cx="0" cy="0"/>
          <a:chOff x="0" y="0"/>
          <a:chExt cx="0" cy="0"/>
        </a:xfrm>
      </p:grpSpPr>
      <p:sp>
        <p:nvSpPr>
          <p:cNvPr id="262" name="Google Shape;262;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3" name="Google Shape;263;p37"/>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4" name="Google Shape;264;p3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6" name="Google Shape;266;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67" name="Google Shape;267;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268"/>
        <p:cNvGrpSpPr/>
        <p:nvPr/>
      </p:nvGrpSpPr>
      <p:grpSpPr>
        <a:xfrm>
          <a:off x="0" y="0"/>
          <a:ext cx="0" cy="0"/>
          <a:chOff x="0" y="0"/>
          <a:chExt cx="0" cy="0"/>
        </a:xfrm>
      </p:grpSpPr>
      <p:sp>
        <p:nvSpPr>
          <p:cNvPr id="269" name="Google Shape;269;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0" name="Google Shape;270;p38"/>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1" name="Google Shape;271;p38"/>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2" name="Google Shape;272;p3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73" name="Google Shape;273;p38"/>
          <p:cNvSpPr>
            <a:spLocks noGrp="1"/>
          </p:cNvSpPr>
          <p:nvPr>
            <p:ph type="pic" idx="2"/>
          </p:nvPr>
        </p:nvSpPr>
        <p:spPr>
          <a:xfrm>
            <a:off x="537883" y="2655094"/>
            <a:ext cx="2949000" cy="1740600"/>
          </a:xfrm>
          <a:prstGeom prst="rect">
            <a:avLst/>
          </a:prstGeom>
          <a:noFill/>
          <a:ln>
            <a:noFill/>
          </a:ln>
        </p:spPr>
      </p:sp>
      <p:sp>
        <p:nvSpPr>
          <p:cNvPr id="274" name="Google Shape;274;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75" name="Google Shape;275;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276"/>
        <p:cNvGrpSpPr/>
        <p:nvPr/>
      </p:nvGrpSpPr>
      <p:grpSpPr>
        <a:xfrm>
          <a:off x="0" y="0"/>
          <a:ext cx="0" cy="0"/>
          <a:chOff x="0" y="0"/>
          <a:chExt cx="0" cy="0"/>
        </a:xfrm>
      </p:grpSpPr>
      <p:sp>
        <p:nvSpPr>
          <p:cNvPr id="277" name="Google Shape;277;p3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8" name="Google Shape;278;p3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9" name="Google Shape;27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0" name="Google Shape;28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4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4" name="Google Shape;284;p4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5" name="Google Shape;285;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86" name="Google Shape;286;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287"/>
        <p:cNvGrpSpPr/>
        <p:nvPr/>
      </p:nvGrpSpPr>
      <p:grpSpPr>
        <a:xfrm>
          <a:off x="0" y="0"/>
          <a:ext cx="0" cy="0"/>
          <a:chOff x="0" y="0"/>
          <a:chExt cx="0" cy="0"/>
        </a:xfrm>
      </p:grpSpPr>
      <p:sp>
        <p:nvSpPr>
          <p:cNvPr id="288" name="Google Shape;288;p4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89" name="Google Shape;289;p4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0" name="Google Shape;290;p4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91" name="Google Shape;291;p4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2" name="Google Shape;292;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3" name="Google Shape;293;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94" name="Google Shape;294;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 name="Google Shape;47;p6"/>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6"/>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6"/>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0" name="Google Shape;50;p6"/>
          <p:cNvSpPr>
            <a:spLocks noGrp="1"/>
          </p:cNvSpPr>
          <p:nvPr>
            <p:ph type="pic" idx="2"/>
          </p:nvPr>
        </p:nvSpPr>
        <p:spPr>
          <a:xfrm>
            <a:off x="537883" y="2655094"/>
            <a:ext cx="2949000" cy="1740600"/>
          </a:xfrm>
          <a:prstGeom prst="rect">
            <a:avLst/>
          </a:prstGeom>
          <a:noFill/>
          <a:ln>
            <a:noFill/>
          </a:ln>
        </p:spPr>
      </p:sp>
      <p:sp>
        <p:nvSpPr>
          <p:cNvPr id="51" name="Google Shape;51;p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52" name="Google Shape;52;p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295"/>
        <p:cNvGrpSpPr/>
        <p:nvPr/>
      </p:nvGrpSpPr>
      <p:grpSpPr>
        <a:xfrm>
          <a:off x="0" y="0"/>
          <a:ext cx="0" cy="0"/>
          <a:chOff x="0" y="0"/>
          <a:chExt cx="0" cy="0"/>
        </a:xfrm>
      </p:grpSpPr>
      <p:sp>
        <p:nvSpPr>
          <p:cNvPr id="296" name="Google Shape;296;p4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7" name="Google Shape;29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8" name="Google Shape;29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299" name="Google Shape;29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00"/>
        <p:cNvGrpSpPr/>
        <p:nvPr/>
      </p:nvGrpSpPr>
      <p:grpSpPr>
        <a:xfrm>
          <a:off x="0" y="0"/>
          <a:ext cx="0" cy="0"/>
          <a:chOff x="0" y="0"/>
          <a:chExt cx="0" cy="0"/>
        </a:xfrm>
      </p:grpSpPr>
      <p:sp>
        <p:nvSpPr>
          <p:cNvPr id="301" name="Google Shape;30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302" name="Google Shape;302;p4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 name="Google Shape;30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04" name="Google Shape;30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05"/>
        <p:cNvGrpSpPr/>
        <p:nvPr/>
      </p:nvGrpSpPr>
      <p:grpSpPr>
        <a:xfrm>
          <a:off x="0" y="0"/>
          <a:ext cx="0" cy="0"/>
          <a:chOff x="0" y="0"/>
          <a:chExt cx="0" cy="0"/>
        </a:xfrm>
      </p:grpSpPr>
      <p:sp>
        <p:nvSpPr>
          <p:cNvPr id="306" name="Google Shape;30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07" name="Google Shape;307;p4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08" name="Google Shape;308;p4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4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10" name="Google Shape;310;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12"/>
        <p:cNvGrpSpPr/>
        <p:nvPr/>
      </p:nvGrpSpPr>
      <p:grpSpPr>
        <a:xfrm>
          <a:off x="0" y="0"/>
          <a:ext cx="0" cy="0"/>
          <a:chOff x="0" y="0"/>
          <a:chExt cx="0" cy="0"/>
        </a:xfrm>
      </p:grpSpPr>
      <p:sp>
        <p:nvSpPr>
          <p:cNvPr id="313" name="Google Shape;313;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14" name="Google Shape;314;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15" name="Google Shape;315;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16" name="Google Shape;316;p4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17" name="Google Shape;317;p4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18" name="Google Shape;318;p4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19" name="Google Shape;319;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20" name="Google Shape;320;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21"/>
        <p:cNvGrpSpPr/>
        <p:nvPr/>
      </p:nvGrpSpPr>
      <p:grpSpPr>
        <a:xfrm>
          <a:off x="0" y="0"/>
          <a:ext cx="0" cy="0"/>
          <a:chOff x="0" y="0"/>
          <a:chExt cx="0" cy="0"/>
        </a:xfrm>
      </p:grpSpPr>
      <p:sp>
        <p:nvSpPr>
          <p:cNvPr id="322" name="Google Shape;322;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23" name="Google Shape;323;p46"/>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24" name="Google Shape;324;p4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25" name="Google Shape;325;p4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6" name="Google Shape;326;p4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27" name="Google Shape;327;p4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28" name="Google Shape;328;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29" name="Google Shape;329;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30"/>
        <p:cNvGrpSpPr/>
        <p:nvPr/>
      </p:nvGrpSpPr>
      <p:grpSpPr>
        <a:xfrm>
          <a:off x="0" y="0"/>
          <a:ext cx="0" cy="0"/>
          <a:chOff x="0" y="0"/>
          <a:chExt cx="0" cy="0"/>
        </a:xfrm>
      </p:grpSpPr>
      <p:sp>
        <p:nvSpPr>
          <p:cNvPr id="331" name="Google Shape;331;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2" name="Google Shape;332;p47"/>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33" name="Google Shape;333;p4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34" name="Google Shape;334;p4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35" name="Google Shape;335;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36" name="Google Shape;336;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37"/>
        <p:cNvGrpSpPr/>
        <p:nvPr/>
      </p:nvGrpSpPr>
      <p:grpSpPr>
        <a:xfrm>
          <a:off x="0" y="0"/>
          <a:ext cx="0" cy="0"/>
          <a:chOff x="0" y="0"/>
          <a:chExt cx="0" cy="0"/>
        </a:xfrm>
      </p:grpSpPr>
      <p:sp>
        <p:nvSpPr>
          <p:cNvPr id="338" name="Google Shape;338;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9" name="Google Shape;339;p48"/>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0" name="Google Shape;340;p4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p4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2" name="Google Shape;342;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43" name="Google Shape;343;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44"/>
        <p:cNvGrpSpPr/>
        <p:nvPr/>
      </p:nvGrpSpPr>
      <p:grpSpPr>
        <a:xfrm>
          <a:off x="0" y="0"/>
          <a:ext cx="0" cy="0"/>
          <a:chOff x="0" y="0"/>
          <a:chExt cx="0" cy="0"/>
        </a:xfrm>
      </p:grpSpPr>
      <p:sp>
        <p:nvSpPr>
          <p:cNvPr id="345" name="Google Shape;345;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6" name="Google Shape;346;p49"/>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7" name="Google Shape;347;p49"/>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8" name="Google Shape;348;p4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349" name="Google Shape;349;p49"/>
          <p:cNvSpPr>
            <a:spLocks noGrp="1"/>
          </p:cNvSpPr>
          <p:nvPr>
            <p:ph type="pic" idx="2"/>
          </p:nvPr>
        </p:nvSpPr>
        <p:spPr>
          <a:xfrm>
            <a:off x="537883" y="2655094"/>
            <a:ext cx="2949000" cy="1740600"/>
          </a:xfrm>
          <a:prstGeom prst="rect">
            <a:avLst/>
          </a:prstGeom>
          <a:noFill/>
          <a:ln>
            <a:noFill/>
          </a:ln>
        </p:spPr>
      </p:sp>
      <p:sp>
        <p:nvSpPr>
          <p:cNvPr id="350" name="Google Shape;350;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51" name="Google Shape;351;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52"/>
        <p:cNvGrpSpPr/>
        <p:nvPr/>
      </p:nvGrpSpPr>
      <p:grpSpPr>
        <a:xfrm>
          <a:off x="0" y="0"/>
          <a:ext cx="0" cy="0"/>
          <a:chOff x="0" y="0"/>
          <a:chExt cx="0" cy="0"/>
        </a:xfrm>
      </p:grpSpPr>
      <p:sp>
        <p:nvSpPr>
          <p:cNvPr id="353" name="Google Shape;353;p5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4" name="Google Shape;354;p5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5" name="Google Shape;35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56" name="Google Shape;35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57"/>
        <p:cNvGrpSpPr/>
        <p:nvPr/>
      </p:nvGrpSpPr>
      <p:grpSpPr>
        <a:xfrm>
          <a:off x="0" y="0"/>
          <a:ext cx="0" cy="0"/>
          <a:chOff x="0" y="0"/>
          <a:chExt cx="0" cy="0"/>
        </a:xfrm>
      </p:grpSpPr>
      <p:sp>
        <p:nvSpPr>
          <p:cNvPr id="358" name="Google Shape;35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 name="Google Shape;359;p5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0" name="Google Shape;360;p5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1" name="Google Shape;361;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62" name="Google Shape;362;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53"/>
        <p:cNvGrpSpPr/>
        <p:nvPr/>
      </p:nvGrpSpPr>
      <p:grpSpPr>
        <a:xfrm>
          <a:off x="0" y="0"/>
          <a:ext cx="0" cy="0"/>
          <a:chOff x="0" y="0"/>
          <a:chExt cx="0" cy="0"/>
        </a:xfrm>
      </p:grpSpPr>
      <p:sp>
        <p:nvSpPr>
          <p:cNvPr id="54" name="Google Shape;54;p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6" name="Google Shape;56;p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57" name="Google Shape;57;p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363"/>
        <p:cNvGrpSpPr/>
        <p:nvPr/>
      </p:nvGrpSpPr>
      <p:grpSpPr>
        <a:xfrm>
          <a:off x="0" y="0"/>
          <a:ext cx="0" cy="0"/>
          <a:chOff x="0" y="0"/>
          <a:chExt cx="0" cy="0"/>
        </a:xfrm>
      </p:grpSpPr>
      <p:sp>
        <p:nvSpPr>
          <p:cNvPr id="364" name="Google Shape;364;p5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5" name="Google Shape;365;p5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6" name="Google Shape;366;p5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7" name="Google Shape;367;p5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8" name="Google Shape;368;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9" name="Google Shape;369;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0" name="Google Shape;370;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371"/>
        <p:cNvGrpSpPr/>
        <p:nvPr/>
      </p:nvGrpSpPr>
      <p:grpSpPr>
        <a:xfrm>
          <a:off x="0" y="0"/>
          <a:ext cx="0" cy="0"/>
          <a:chOff x="0" y="0"/>
          <a:chExt cx="0" cy="0"/>
        </a:xfrm>
      </p:grpSpPr>
      <p:sp>
        <p:nvSpPr>
          <p:cNvPr id="372" name="Google Shape;372;p5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3" name="Google Shape;37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4" name="Google Shape;37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75" name="Google Shape;37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376"/>
        <p:cNvGrpSpPr/>
        <p:nvPr/>
      </p:nvGrpSpPr>
      <p:grpSpPr>
        <a:xfrm>
          <a:off x="0" y="0"/>
          <a:ext cx="0" cy="0"/>
          <a:chOff x="0" y="0"/>
          <a:chExt cx="0" cy="0"/>
        </a:xfrm>
      </p:grpSpPr>
      <p:sp>
        <p:nvSpPr>
          <p:cNvPr id="377" name="Google Shape;37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378" name="Google Shape;378;p5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9" name="Google Shape;37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80" name="Google Shape;38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381"/>
        <p:cNvGrpSpPr/>
        <p:nvPr/>
      </p:nvGrpSpPr>
      <p:grpSpPr>
        <a:xfrm>
          <a:off x="0" y="0"/>
          <a:ext cx="0" cy="0"/>
          <a:chOff x="0" y="0"/>
          <a:chExt cx="0" cy="0"/>
        </a:xfrm>
      </p:grpSpPr>
      <p:sp>
        <p:nvSpPr>
          <p:cNvPr id="382" name="Google Shape;38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83" name="Google Shape;383;p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84" name="Google Shape;384;p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5" name="Google Shape;385;p5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86" name="Google Shape;386;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87" name="Google Shape;387;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388"/>
        <p:cNvGrpSpPr/>
        <p:nvPr/>
      </p:nvGrpSpPr>
      <p:grpSpPr>
        <a:xfrm>
          <a:off x="0" y="0"/>
          <a:ext cx="0" cy="0"/>
          <a:chOff x="0" y="0"/>
          <a:chExt cx="0" cy="0"/>
        </a:xfrm>
      </p:grpSpPr>
      <p:sp>
        <p:nvSpPr>
          <p:cNvPr id="389" name="Google Shape;389;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90" name="Google Shape;390;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91" name="Google Shape;391;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92" name="Google Shape;392;p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93" name="Google Shape;393;p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94" name="Google Shape;394;p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395" name="Google Shape;395;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396" name="Google Shape;396;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397"/>
        <p:cNvGrpSpPr/>
        <p:nvPr/>
      </p:nvGrpSpPr>
      <p:grpSpPr>
        <a:xfrm>
          <a:off x="0" y="0"/>
          <a:ext cx="0" cy="0"/>
          <a:chOff x="0" y="0"/>
          <a:chExt cx="0" cy="0"/>
        </a:xfrm>
      </p:grpSpPr>
      <p:sp>
        <p:nvSpPr>
          <p:cNvPr id="398" name="Google Shape;398;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99" name="Google Shape;399;p57"/>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00" name="Google Shape;400;p5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01" name="Google Shape;401;p5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p5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403" name="Google Shape;403;p5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04" name="Google Shape;404;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05" name="Google Shape;405;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8" name="Google Shape;408;p58"/>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09" name="Google Shape;409;p5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10" name="Google Shape;410;p5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11" name="Google Shape;411;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12" name="Google Shape;412;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13"/>
        <p:cNvGrpSpPr/>
        <p:nvPr/>
      </p:nvGrpSpPr>
      <p:grpSpPr>
        <a:xfrm>
          <a:off x="0" y="0"/>
          <a:ext cx="0" cy="0"/>
          <a:chOff x="0" y="0"/>
          <a:chExt cx="0" cy="0"/>
        </a:xfrm>
      </p:grpSpPr>
      <p:sp>
        <p:nvSpPr>
          <p:cNvPr id="414" name="Google Shape;414;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5" name="Google Shape;415;p59"/>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6" name="Google Shape;416;p5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7" name="Google Shape;417;p5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8" name="Google Shape;418;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19" name="Google Shape;419;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20"/>
        <p:cNvGrpSpPr/>
        <p:nvPr/>
      </p:nvGrpSpPr>
      <p:grpSpPr>
        <a:xfrm>
          <a:off x="0" y="0"/>
          <a:ext cx="0" cy="0"/>
          <a:chOff x="0" y="0"/>
          <a:chExt cx="0" cy="0"/>
        </a:xfrm>
      </p:grpSpPr>
      <p:sp>
        <p:nvSpPr>
          <p:cNvPr id="421" name="Google Shape;421;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2" name="Google Shape;422;p60"/>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3" name="Google Shape;423;p60"/>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4" name="Google Shape;424;p6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25" name="Google Shape;425;p60"/>
          <p:cNvSpPr>
            <a:spLocks noGrp="1"/>
          </p:cNvSpPr>
          <p:nvPr>
            <p:ph type="pic" idx="2"/>
          </p:nvPr>
        </p:nvSpPr>
        <p:spPr>
          <a:xfrm>
            <a:off x="537883" y="2655094"/>
            <a:ext cx="2949000" cy="1740600"/>
          </a:xfrm>
          <a:prstGeom prst="rect">
            <a:avLst/>
          </a:prstGeom>
          <a:noFill/>
          <a:ln>
            <a:noFill/>
          </a:ln>
        </p:spPr>
      </p:sp>
      <p:sp>
        <p:nvSpPr>
          <p:cNvPr id="426" name="Google Shape;426;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27" name="Google Shape;427;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28"/>
        <p:cNvGrpSpPr/>
        <p:nvPr/>
      </p:nvGrpSpPr>
      <p:grpSpPr>
        <a:xfrm>
          <a:off x="0" y="0"/>
          <a:ext cx="0" cy="0"/>
          <a:chOff x="0" y="0"/>
          <a:chExt cx="0" cy="0"/>
        </a:xfrm>
      </p:grpSpPr>
      <p:sp>
        <p:nvSpPr>
          <p:cNvPr id="429" name="Google Shape;429;p6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0" name="Google Shape;430;p6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1" name="Google Shape;43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32" name="Google Shape;43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 name="Google Shape;61;p8"/>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 name="Google Shape;62;p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63" name="Google Shape;63;p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33"/>
        <p:cNvGrpSpPr/>
        <p:nvPr/>
      </p:nvGrpSpPr>
      <p:grpSpPr>
        <a:xfrm>
          <a:off x="0" y="0"/>
          <a:ext cx="0" cy="0"/>
          <a:chOff x="0" y="0"/>
          <a:chExt cx="0" cy="0"/>
        </a:xfrm>
      </p:grpSpPr>
      <p:sp>
        <p:nvSpPr>
          <p:cNvPr id="434" name="Google Shape;43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5" name="Google Shape;435;p6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6" name="Google Shape;436;p6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7" name="Google Shape;437;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38" name="Google Shape;438;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39"/>
        <p:cNvGrpSpPr/>
        <p:nvPr/>
      </p:nvGrpSpPr>
      <p:grpSpPr>
        <a:xfrm>
          <a:off x="0" y="0"/>
          <a:ext cx="0" cy="0"/>
          <a:chOff x="0" y="0"/>
          <a:chExt cx="0" cy="0"/>
        </a:xfrm>
      </p:grpSpPr>
      <p:sp>
        <p:nvSpPr>
          <p:cNvPr id="440" name="Google Shape;440;p6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1" name="Google Shape;441;p6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2" name="Google Shape;442;p6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43" name="Google Shape;443;p6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4" name="Google Shape;444;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5" name="Google Shape;445;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46" name="Google Shape;446;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47"/>
        <p:cNvGrpSpPr/>
        <p:nvPr/>
      </p:nvGrpSpPr>
      <p:grpSpPr>
        <a:xfrm>
          <a:off x="0" y="0"/>
          <a:ext cx="0" cy="0"/>
          <a:chOff x="0" y="0"/>
          <a:chExt cx="0" cy="0"/>
        </a:xfrm>
      </p:grpSpPr>
      <p:sp>
        <p:nvSpPr>
          <p:cNvPr id="448" name="Google Shape;448;p6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9" name="Google Shape;44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0" name="Google Shape;45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51" name="Google Shape;45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52"/>
        <p:cNvGrpSpPr/>
        <p:nvPr/>
      </p:nvGrpSpPr>
      <p:grpSpPr>
        <a:xfrm>
          <a:off x="0" y="0"/>
          <a:ext cx="0" cy="0"/>
          <a:chOff x="0" y="0"/>
          <a:chExt cx="0" cy="0"/>
        </a:xfrm>
      </p:grpSpPr>
      <p:sp>
        <p:nvSpPr>
          <p:cNvPr id="453" name="Google Shape;45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454" name="Google Shape;454;p6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5" name="Google Shape;45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56" name="Google Shape;45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57"/>
        <p:cNvGrpSpPr/>
        <p:nvPr/>
      </p:nvGrpSpPr>
      <p:grpSpPr>
        <a:xfrm>
          <a:off x="0" y="0"/>
          <a:ext cx="0" cy="0"/>
          <a:chOff x="0" y="0"/>
          <a:chExt cx="0" cy="0"/>
        </a:xfrm>
      </p:grpSpPr>
      <p:sp>
        <p:nvSpPr>
          <p:cNvPr id="458" name="Google Shape;45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59" name="Google Shape;459;p6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0" name="Google Shape;460;p6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1" name="Google Shape;461;p6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62" name="Google Shape;462;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63" name="Google Shape;463;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464"/>
        <p:cNvGrpSpPr/>
        <p:nvPr/>
      </p:nvGrpSpPr>
      <p:grpSpPr>
        <a:xfrm>
          <a:off x="0" y="0"/>
          <a:ext cx="0" cy="0"/>
          <a:chOff x="0" y="0"/>
          <a:chExt cx="0" cy="0"/>
        </a:xfrm>
      </p:grpSpPr>
      <p:sp>
        <p:nvSpPr>
          <p:cNvPr id="465" name="Google Shape;465;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66" name="Google Shape;466;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67" name="Google Shape;467;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68" name="Google Shape;468;p6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69" name="Google Shape;469;p6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70" name="Google Shape;470;p6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US"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
        <p:nvSpPr>
          <p:cNvPr id="471" name="Google Shape;471;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472" name="Google Shape;472;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473"/>
        <p:cNvGrpSpPr/>
        <p:nvPr/>
      </p:nvGrpSpPr>
      <p:grpSpPr>
        <a:xfrm>
          <a:off x="0" y="0"/>
          <a:ext cx="0" cy="0"/>
          <a:chOff x="0" y="0"/>
          <a:chExt cx="0" cy="0"/>
        </a:xfrm>
      </p:grpSpPr>
      <p:sp>
        <p:nvSpPr>
          <p:cNvPr id="474" name="Google Shape;474;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5" name="Google Shape;475;p6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76" name="Google Shape;476;p6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7" name="Google Shape;477;p68"/>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8" name="Google Shape;478;p68"/>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479" name="Google Shape;479;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480" name="Google Shape;480;p6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481"/>
        <p:cNvGrpSpPr/>
        <p:nvPr/>
      </p:nvGrpSpPr>
      <p:grpSpPr>
        <a:xfrm>
          <a:off x="0" y="0"/>
          <a:ext cx="0" cy="0"/>
          <a:chOff x="0" y="0"/>
          <a:chExt cx="0" cy="0"/>
        </a:xfrm>
      </p:grpSpPr>
      <p:grpSp>
        <p:nvGrpSpPr>
          <p:cNvPr id="482" name="Google Shape;482;p69"/>
          <p:cNvGrpSpPr/>
          <p:nvPr/>
        </p:nvGrpSpPr>
        <p:grpSpPr>
          <a:xfrm>
            <a:off x="0" y="3903669"/>
            <a:ext cx="9144000" cy="1239925"/>
            <a:chOff x="0" y="3903669"/>
            <a:chExt cx="9144000" cy="1239925"/>
          </a:xfrm>
        </p:grpSpPr>
        <p:sp>
          <p:nvSpPr>
            <p:cNvPr id="483" name="Google Shape;483;p69"/>
            <p:cNvSpPr/>
            <p:nvPr/>
          </p:nvSpPr>
          <p:spPr>
            <a:xfrm>
              <a:off x="8154895" y="3903669"/>
              <a:ext cx="989100" cy="987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9"/>
            <p:cNvSpPr/>
            <p:nvPr/>
          </p:nvSpPr>
          <p:spPr>
            <a:xfrm flipH="1">
              <a:off x="6181163" y="3903669"/>
              <a:ext cx="989100" cy="987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9"/>
            <p:cNvSpPr/>
            <p:nvPr/>
          </p:nvSpPr>
          <p:spPr>
            <a:xfrm>
              <a:off x="7170274" y="3903669"/>
              <a:ext cx="989100" cy="987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9"/>
            <p:cNvSpPr/>
            <p:nvPr/>
          </p:nvSpPr>
          <p:spPr>
            <a:xfrm rot="10800000">
              <a:off x="8154757" y="3903682"/>
              <a:ext cx="989100" cy="9879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69"/>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8" name="Google Shape;488;p69"/>
          <p:cNvSpPr txBox="1">
            <a:spLocks noGrp="1"/>
          </p:cNvSpPr>
          <p:nvPr>
            <p:ph type="title"/>
          </p:nvPr>
        </p:nvSpPr>
        <p:spPr>
          <a:xfrm>
            <a:off x="311700" y="410000"/>
            <a:ext cx="8520600" cy="607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9" name="Google Shape;489;p69"/>
          <p:cNvSpPr txBox="1">
            <a:spLocks noGrp="1"/>
          </p:cNvSpPr>
          <p:nvPr>
            <p:ph type="body" idx="1"/>
          </p:nvPr>
        </p:nvSpPr>
        <p:spPr>
          <a:xfrm>
            <a:off x="311700" y="1229875"/>
            <a:ext cx="8520600" cy="33390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SzPts val="1800"/>
              <a:buChar char="•"/>
              <a:defRPr/>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490" name="Google Shape;490;p69"/>
          <p:cNvSpPr txBox="1">
            <a:spLocks noGrp="1"/>
          </p:cNvSpPr>
          <p:nvPr>
            <p:ph type="sldNum" idx="12"/>
          </p:nvPr>
        </p:nvSpPr>
        <p:spPr>
          <a:xfrm>
            <a:off x="8460431" y="4651190"/>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497"/>
        <p:cNvGrpSpPr/>
        <p:nvPr/>
      </p:nvGrpSpPr>
      <p:grpSpPr>
        <a:xfrm>
          <a:off x="0" y="0"/>
          <a:ext cx="0" cy="0"/>
          <a:chOff x="0" y="0"/>
          <a:chExt cx="0" cy="0"/>
        </a:xfrm>
      </p:grpSpPr>
      <p:sp>
        <p:nvSpPr>
          <p:cNvPr id="498" name="Google Shape;498;p7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71"/>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7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1" name="Google Shape;501;p7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502"/>
        <p:cNvGrpSpPr/>
        <p:nvPr/>
      </p:nvGrpSpPr>
      <p:grpSpPr>
        <a:xfrm>
          <a:off x="0" y="0"/>
          <a:ext cx="0" cy="0"/>
          <a:chOff x="0" y="0"/>
          <a:chExt cx="0" cy="0"/>
        </a:xfrm>
      </p:grpSpPr>
      <p:sp>
        <p:nvSpPr>
          <p:cNvPr id="503" name="Google Shape;503;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72"/>
          <p:cNvSpPr/>
          <p:nvPr/>
        </p:nvSpPr>
        <p:spPr>
          <a:xfrm>
            <a:off x="154641" y="161365"/>
            <a:ext cx="8831100" cy="10482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72"/>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7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7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08" name="Google Shape;508;p7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4"/>
        <p:cNvGrpSpPr/>
        <p:nvPr/>
      </p:nvGrpSpPr>
      <p:grpSpPr>
        <a:xfrm>
          <a:off x="0" y="0"/>
          <a:ext cx="0" cy="0"/>
          <a:chOff x="0" y="0"/>
          <a:chExt cx="0" cy="0"/>
        </a:xfrm>
      </p:grpSpPr>
      <p:sp>
        <p:nvSpPr>
          <p:cNvPr id="65" name="Google Shape;65;p9"/>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6" name="Google Shape;66;p9"/>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 name="Google Shape;67;p9"/>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 name="Google Shape;68;p9"/>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 name="Google Shape;69;p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71" name="Google Shape;71;p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509"/>
        <p:cNvGrpSpPr/>
        <p:nvPr/>
      </p:nvGrpSpPr>
      <p:grpSpPr>
        <a:xfrm>
          <a:off x="0" y="0"/>
          <a:ext cx="0" cy="0"/>
          <a:chOff x="0" y="0"/>
          <a:chExt cx="0" cy="0"/>
        </a:xfrm>
      </p:grpSpPr>
      <p:sp>
        <p:nvSpPr>
          <p:cNvPr id="510" name="Google Shape;510;p7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p7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2" name="Google Shape;512;p7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3" name="Google Shape;513;p7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514"/>
        <p:cNvGrpSpPr/>
        <p:nvPr/>
      </p:nvGrpSpPr>
      <p:grpSpPr>
        <a:xfrm>
          <a:off x="0" y="0"/>
          <a:ext cx="0" cy="0"/>
          <a:chOff x="0" y="0"/>
          <a:chExt cx="0" cy="0"/>
        </a:xfrm>
      </p:grpSpPr>
      <p:sp>
        <p:nvSpPr>
          <p:cNvPr id="515" name="Google Shape;515;p7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74"/>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7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18" name="Google Shape;518;p7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519"/>
        <p:cNvGrpSpPr/>
        <p:nvPr/>
      </p:nvGrpSpPr>
      <p:grpSpPr>
        <a:xfrm>
          <a:off x="0" y="0"/>
          <a:ext cx="0" cy="0"/>
          <a:chOff x="0" y="0"/>
          <a:chExt cx="0" cy="0"/>
        </a:xfrm>
      </p:grpSpPr>
      <p:sp>
        <p:nvSpPr>
          <p:cNvPr id="520" name="Google Shape;520;p7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75"/>
          <p:cNvSpPr/>
          <p:nvPr/>
        </p:nvSpPr>
        <p:spPr>
          <a:xfrm>
            <a:off x="154641" y="161365"/>
            <a:ext cx="8831100" cy="10482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p75"/>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7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7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25" name="Google Shape;525;p7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526"/>
        <p:cNvGrpSpPr/>
        <p:nvPr/>
      </p:nvGrpSpPr>
      <p:grpSpPr>
        <a:xfrm>
          <a:off x="0" y="0"/>
          <a:ext cx="0" cy="0"/>
          <a:chOff x="0" y="0"/>
          <a:chExt cx="0" cy="0"/>
        </a:xfrm>
      </p:grpSpPr>
      <p:sp>
        <p:nvSpPr>
          <p:cNvPr id="527" name="Google Shape;527;p76"/>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8" name="Google Shape;528;p76"/>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76"/>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3200"/>
              <a:buNone/>
              <a:defRPr sz="3200" b="0">
                <a:solidFill>
                  <a:schemeClr val="accent4"/>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0" name="Google Shape;530;p76"/>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1" name="Google Shape;531;p7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3200"/>
              <a:buFont typeface="Calibri"/>
              <a:buNone/>
              <a:defRPr sz="32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7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3" name="Google Shape;533;p7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534"/>
        <p:cNvGrpSpPr/>
        <p:nvPr/>
      </p:nvGrpSpPr>
      <p:grpSpPr>
        <a:xfrm>
          <a:off x="0" y="0"/>
          <a:ext cx="0" cy="0"/>
          <a:chOff x="0" y="0"/>
          <a:chExt cx="0" cy="0"/>
        </a:xfrm>
      </p:grpSpPr>
      <p:sp>
        <p:nvSpPr>
          <p:cNvPr id="535" name="Google Shape;535;p7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7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7" name="Google Shape;537;p7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38" name="Google Shape;538;p7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39"/>
        <p:cNvGrpSpPr/>
        <p:nvPr/>
      </p:nvGrpSpPr>
      <p:grpSpPr>
        <a:xfrm>
          <a:off x="0" y="0"/>
          <a:ext cx="0" cy="0"/>
          <a:chOff x="0" y="0"/>
          <a:chExt cx="0" cy="0"/>
        </a:xfrm>
      </p:grpSpPr>
      <p:sp>
        <p:nvSpPr>
          <p:cNvPr id="540" name="Google Shape;540;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78"/>
          <p:cNvSpPr/>
          <p:nvPr/>
        </p:nvSpPr>
        <p:spPr>
          <a:xfrm>
            <a:off x="154641" y="4461062"/>
            <a:ext cx="8831100" cy="524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2" name="Google Shape;542;p7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543" name="Google Shape;543;p7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7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45" name="Google Shape;545;p7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546" name="Google Shape;546;p7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47" name="Google Shape;547;p7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48"/>
        <p:cNvGrpSpPr/>
        <p:nvPr/>
      </p:nvGrpSpPr>
      <p:grpSpPr>
        <a:xfrm>
          <a:off x="0" y="0"/>
          <a:ext cx="0" cy="0"/>
          <a:chOff x="0" y="0"/>
          <a:chExt cx="0" cy="0"/>
        </a:xfrm>
      </p:grpSpPr>
      <p:sp>
        <p:nvSpPr>
          <p:cNvPr id="549" name="Google Shape;549;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0" name="Google Shape;550;p79"/>
          <p:cNvSpPr/>
          <p:nvPr/>
        </p:nvSpPr>
        <p:spPr>
          <a:xfrm>
            <a:off x="154640" y="1866568"/>
            <a:ext cx="8831100" cy="1425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51" name="Google Shape;551;p79"/>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52" name="Google Shape;552;p79" descr="Oregon Department of Education Logo"/>
          <p:cNvPicPr preferRelativeResize="0"/>
          <p:nvPr/>
        </p:nvPicPr>
        <p:blipFill rotWithShape="1">
          <a:blip r:embed="rId2">
            <a:alphaModFix/>
          </a:blip>
          <a:srcRect/>
          <a:stretch/>
        </p:blipFill>
        <p:spPr>
          <a:xfrm>
            <a:off x="3775327" y="160537"/>
            <a:ext cx="1195008" cy="1219011"/>
          </a:xfrm>
          <a:prstGeom prst="rect">
            <a:avLst/>
          </a:prstGeom>
          <a:noFill/>
          <a:ln>
            <a:noFill/>
          </a:ln>
        </p:spPr>
      </p:pic>
      <p:sp>
        <p:nvSpPr>
          <p:cNvPr id="553" name="Google Shape;553;p7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54" name="Google Shape;554;p7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55"/>
        <p:cNvGrpSpPr/>
        <p:nvPr/>
      </p:nvGrpSpPr>
      <p:grpSpPr>
        <a:xfrm>
          <a:off x="0" y="0"/>
          <a:ext cx="0" cy="0"/>
          <a:chOff x="0" y="0"/>
          <a:chExt cx="0" cy="0"/>
        </a:xfrm>
      </p:grpSpPr>
      <p:sp>
        <p:nvSpPr>
          <p:cNvPr id="556" name="Google Shape;556;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7" name="Google Shape;557;p80"/>
          <p:cNvSpPr/>
          <p:nvPr/>
        </p:nvSpPr>
        <p:spPr>
          <a:xfrm>
            <a:off x="154641" y="161365"/>
            <a:ext cx="8831100" cy="1048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p8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9" name="Google Shape;559;p8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8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1" name="Google Shape;561;p8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62"/>
        <p:cNvGrpSpPr/>
        <p:nvPr/>
      </p:nvGrpSpPr>
      <p:grpSpPr>
        <a:xfrm>
          <a:off x="0" y="0"/>
          <a:ext cx="0" cy="0"/>
          <a:chOff x="0" y="0"/>
          <a:chExt cx="0" cy="0"/>
        </a:xfrm>
      </p:grpSpPr>
      <p:sp>
        <p:nvSpPr>
          <p:cNvPr id="563" name="Google Shape;56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4" name="Google Shape;564;p81"/>
          <p:cNvSpPr/>
          <p:nvPr/>
        </p:nvSpPr>
        <p:spPr>
          <a:xfrm>
            <a:off x="154642" y="161365"/>
            <a:ext cx="3547800" cy="4824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5" name="Google Shape;565;p81"/>
          <p:cNvSpPr txBox="1">
            <a:spLocks noGrp="1"/>
          </p:cNvSpPr>
          <p:nvPr>
            <p:ph type="title"/>
          </p:nvPr>
        </p:nvSpPr>
        <p:spPr>
          <a:xfrm>
            <a:off x="537883" y="584734"/>
            <a:ext cx="2949000" cy="1894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6" name="Google Shape;566;p81"/>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7" name="Google Shape;567;p81"/>
          <p:cNvSpPr>
            <a:spLocks noGrp="1"/>
          </p:cNvSpPr>
          <p:nvPr>
            <p:ph type="pic" idx="2"/>
          </p:nvPr>
        </p:nvSpPr>
        <p:spPr>
          <a:xfrm>
            <a:off x="537883" y="2655094"/>
            <a:ext cx="2949000" cy="1740600"/>
          </a:xfrm>
          <a:prstGeom prst="rect">
            <a:avLst/>
          </a:prstGeom>
          <a:noFill/>
          <a:ln>
            <a:noFill/>
          </a:ln>
        </p:spPr>
      </p:sp>
      <p:sp>
        <p:nvSpPr>
          <p:cNvPr id="568" name="Google Shape;568;p8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69" name="Google Shape;569;p8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70"/>
        <p:cNvGrpSpPr/>
        <p:nvPr/>
      </p:nvGrpSpPr>
      <p:grpSpPr>
        <a:xfrm>
          <a:off x="0" y="0"/>
          <a:ext cx="0" cy="0"/>
          <a:chOff x="0" y="0"/>
          <a:chExt cx="0" cy="0"/>
        </a:xfrm>
      </p:grpSpPr>
      <p:sp>
        <p:nvSpPr>
          <p:cNvPr id="571" name="Google Shape;571;p82"/>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82"/>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82"/>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8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75" name="Google Shape;575;p8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72"/>
        <p:cNvGrpSpPr/>
        <p:nvPr/>
      </p:nvGrpSpPr>
      <p:grpSpPr>
        <a:xfrm>
          <a:off x="0" y="0"/>
          <a:ext cx="0" cy="0"/>
          <a:chOff x="0" y="0"/>
          <a:chExt cx="0" cy="0"/>
        </a:xfrm>
      </p:grpSpPr>
      <p:sp>
        <p:nvSpPr>
          <p:cNvPr id="73" name="Google Shape;73;p1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4" name="Google Shape;74;p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1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76" name="Google Shape;76;p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576"/>
        <p:cNvGrpSpPr/>
        <p:nvPr/>
      </p:nvGrpSpPr>
      <p:grpSpPr>
        <a:xfrm>
          <a:off x="0" y="0"/>
          <a:ext cx="0" cy="0"/>
          <a:chOff x="0" y="0"/>
          <a:chExt cx="0" cy="0"/>
        </a:xfrm>
      </p:grpSpPr>
      <p:sp>
        <p:nvSpPr>
          <p:cNvPr id="577" name="Google Shape;577;p83"/>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8" name="Google Shape;578;p83"/>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9" name="Google Shape;579;p83"/>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0" name="Google Shape;580;p83"/>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83"/>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p8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3" name="Google Shape;583;p8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584"/>
        <p:cNvGrpSpPr/>
        <p:nvPr/>
      </p:nvGrpSpPr>
      <p:grpSpPr>
        <a:xfrm>
          <a:off x="0" y="0"/>
          <a:ext cx="0" cy="0"/>
          <a:chOff x="0" y="0"/>
          <a:chExt cx="0" cy="0"/>
        </a:xfrm>
      </p:grpSpPr>
      <p:sp>
        <p:nvSpPr>
          <p:cNvPr id="585" name="Google Shape;585;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p8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8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88" name="Google Shape;588;p8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589"/>
        <p:cNvGrpSpPr/>
        <p:nvPr/>
      </p:nvGrpSpPr>
      <p:grpSpPr>
        <a:xfrm>
          <a:off x="0" y="0"/>
          <a:ext cx="0" cy="0"/>
          <a:chOff x="0" y="0"/>
          <a:chExt cx="0" cy="0"/>
        </a:xfrm>
      </p:grpSpPr>
      <p:sp>
        <p:nvSpPr>
          <p:cNvPr id="590" name="Google Shape;590;p8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591" name="Google Shape;591;p85"/>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2" name="Google Shape;592;p8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593" name="Google Shape;593;p8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594"/>
        <p:cNvGrpSpPr/>
        <p:nvPr/>
      </p:nvGrpSpPr>
      <p:grpSpPr>
        <a:xfrm>
          <a:off x="0" y="0"/>
          <a:ext cx="0" cy="0"/>
          <a:chOff x="0" y="0"/>
          <a:chExt cx="0" cy="0"/>
        </a:xfrm>
      </p:grpSpPr>
      <p:sp>
        <p:nvSpPr>
          <p:cNvPr id="595" name="Google Shape;595;p8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6" name="Google Shape;596;p86"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597" name="Google Shape;597;p86"/>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86"/>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9" name="Google Shape;599;p8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0" name="Google Shape;600;p8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601"/>
        <p:cNvGrpSpPr/>
        <p:nvPr/>
      </p:nvGrpSpPr>
      <p:grpSpPr>
        <a:xfrm>
          <a:off x="0" y="0"/>
          <a:ext cx="0" cy="0"/>
          <a:chOff x="0" y="0"/>
          <a:chExt cx="0" cy="0"/>
        </a:xfrm>
      </p:grpSpPr>
      <p:sp>
        <p:nvSpPr>
          <p:cNvPr id="602" name="Google Shape;602;p8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3" name="Google Shape;603;p87"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04" name="Google Shape;604;p87"/>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5" name="Google Shape;605;p87"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606" name="Google Shape;606;p87"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607" name="Google Shape;607;p87"/>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08" name="Google Shape;608;p8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09" name="Google Shape;609;p8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610"/>
        <p:cNvGrpSpPr/>
        <p:nvPr/>
      </p:nvGrpSpPr>
      <p:grpSpPr>
        <a:xfrm>
          <a:off x="0" y="0"/>
          <a:ext cx="0" cy="0"/>
          <a:chOff x="0" y="0"/>
          <a:chExt cx="0" cy="0"/>
        </a:xfrm>
      </p:grpSpPr>
      <p:sp>
        <p:nvSpPr>
          <p:cNvPr id="611" name="Google Shape;611;p8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2" name="Google Shape;612;p88"/>
          <p:cNvSpPr/>
          <p:nvPr/>
        </p:nvSpPr>
        <p:spPr>
          <a:xfrm>
            <a:off x="154641" y="4461062"/>
            <a:ext cx="8831100" cy="5244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3" name="Google Shape;613;p88"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614" name="Google Shape;614;p88"/>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5"/>
              </a:buClr>
              <a:buSzPts val="5400"/>
              <a:buFont typeface="Calibri"/>
              <a:buNone/>
              <a:defRPr sz="5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5" name="Google Shape;615;p88"/>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6" name="Google Shape;616;p88"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617" name="Google Shape;617;p8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18" name="Google Shape;618;p8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619"/>
        <p:cNvGrpSpPr/>
        <p:nvPr/>
      </p:nvGrpSpPr>
      <p:grpSpPr>
        <a:xfrm>
          <a:off x="0" y="0"/>
          <a:ext cx="0" cy="0"/>
          <a:chOff x="0" y="0"/>
          <a:chExt cx="0" cy="0"/>
        </a:xfrm>
      </p:grpSpPr>
      <p:sp>
        <p:nvSpPr>
          <p:cNvPr id="620" name="Google Shape;620;p8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1" name="Google Shape;621;p89"/>
          <p:cNvSpPr/>
          <p:nvPr/>
        </p:nvSpPr>
        <p:spPr>
          <a:xfrm>
            <a:off x="154642" y="161365"/>
            <a:ext cx="3547800" cy="4824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2" name="Google Shape;622;p89"/>
          <p:cNvSpPr txBox="1">
            <a:spLocks noGrp="1"/>
          </p:cNvSpPr>
          <p:nvPr>
            <p:ph type="title"/>
          </p:nvPr>
        </p:nvSpPr>
        <p:spPr>
          <a:xfrm>
            <a:off x="537883" y="584734"/>
            <a:ext cx="2949000" cy="1906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5"/>
              </a:buClr>
              <a:buSzPts val="4400"/>
              <a:buFont typeface="Calibri"/>
              <a:buNone/>
              <a:defRPr sz="44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89"/>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4" name="Google Shape;624;p89"/>
          <p:cNvSpPr>
            <a:spLocks noGrp="1"/>
          </p:cNvSpPr>
          <p:nvPr>
            <p:ph type="pic" idx="2"/>
          </p:nvPr>
        </p:nvSpPr>
        <p:spPr>
          <a:xfrm>
            <a:off x="537883" y="2655094"/>
            <a:ext cx="2949000" cy="1740600"/>
          </a:xfrm>
          <a:prstGeom prst="rect">
            <a:avLst/>
          </a:prstGeom>
          <a:noFill/>
          <a:ln>
            <a:noFill/>
          </a:ln>
        </p:spPr>
      </p:sp>
      <p:sp>
        <p:nvSpPr>
          <p:cNvPr id="625" name="Google Shape;625;p8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26" name="Google Shape;626;p8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27"/>
        <p:cNvGrpSpPr/>
        <p:nvPr/>
      </p:nvGrpSpPr>
      <p:grpSpPr>
        <a:xfrm>
          <a:off x="0" y="0"/>
          <a:ext cx="0" cy="0"/>
          <a:chOff x="0" y="0"/>
          <a:chExt cx="0" cy="0"/>
        </a:xfrm>
      </p:grpSpPr>
      <p:sp>
        <p:nvSpPr>
          <p:cNvPr id="628" name="Google Shape;628;p90"/>
          <p:cNvSpPr txBox="1">
            <a:spLocks noGrp="1"/>
          </p:cNvSpPr>
          <p:nvPr>
            <p:ph type="body" idx="1"/>
          </p:nvPr>
        </p:nvSpPr>
        <p:spPr>
          <a:xfrm>
            <a:off x="537882" y="1260872"/>
            <a:ext cx="39603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9" name="Google Shape;629;p90"/>
          <p:cNvSpPr txBox="1">
            <a:spLocks noGrp="1"/>
          </p:cNvSpPr>
          <p:nvPr>
            <p:ph type="body" idx="2"/>
          </p:nvPr>
        </p:nvSpPr>
        <p:spPr>
          <a:xfrm>
            <a:off x="537882" y="1878806"/>
            <a:ext cx="39603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0" name="Google Shape;630;p90"/>
          <p:cNvSpPr txBox="1">
            <a:spLocks noGrp="1"/>
          </p:cNvSpPr>
          <p:nvPr>
            <p:ph type="body" idx="3"/>
          </p:nvPr>
        </p:nvSpPr>
        <p:spPr>
          <a:xfrm>
            <a:off x="4629150" y="1260872"/>
            <a:ext cx="3997200" cy="618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5"/>
              </a:buClr>
              <a:buSzPts val="3200"/>
              <a:buNone/>
              <a:defRPr sz="3200" b="0">
                <a:solidFill>
                  <a:schemeClr val="accent5"/>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1" name="Google Shape;631;p90"/>
          <p:cNvSpPr txBox="1">
            <a:spLocks noGrp="1"/>
          </p:cNvSpPr>
          <p:nvPr>
            <p:ph type="body" idx="4"/>
          </p:nvPr>
        </p:nvSpPr>
        <p:spPr>
          <a:xfrm>
            <a:off x="4629150" y="1878806"/>
            <a:ext cx="3997200" cy="257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2" name="Google Shape;632;p9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3200"/>
              <a:buFont typeface="Calibri"/>
              <a:buNone/>
              <a:defRPr sz="32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3" name="Google Shape;633;p9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4" name="Google Shape;634;p9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35"/>
        <p:cNvGrpSpPr/>
        <p:nvPr/>
      </p:nvGrpSpPr>
      <p:grpSpPr>
        <a:xfrm>
          <a:off x="0" y="0"/>
          <a:ext cx="0" cy="0"/>
          <a:chOff x="0" y="0"/>
          <a:chExt cx="0" cy="0"/>
        </a:xfrm>
      </p:grpSpPr>
      <p:sp>
        <p:nvSpPr>
          <p:cNvPr id="636" name="Google Shape;636;p9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7" name="Google Shape;637;p9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5"/>
              </a:buClr>
              <a:buSzPts val="4400"/>
              <a:buFont typeface="Calibri"/>
              <a:buNone/>
              <a:defRPr>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8" name="Google Shape;638;p9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39" name="Google Shape;639;p9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40"/>
        <p:cNvGrpSpPr/>
        <p:nvPr/>
      </p:nvGrpSpPr>
      <p:grpSpPr>
        <a:xfrm>
          <a:off x="0" y="0"/>
          <a:ext cx="0" cy="0"/>
          <a:chOff x="0" y="0"/>
          <a:chExt cx="0" cy="0"/>
        </a:xfrm>
      </p:grpSpPr>
      <p:sp>
        <p:nvSpPr>
          <p:cNvPr id="641" name="Google Shape;641;p9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42" name="Google Shape;642;p92"/>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3" name="Google Shape;643;p9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44" name="Google Shape;644;p9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77"/>
        <p:cNvGrpSpPr/>
        <p:nvPr/>
      </p:nvGrpSpPr>
      <p:grpSpPr>
        <a:xfrm>
          <a:off x="0" y="0"/>
          <a:ext cx="0" cy="0"/>
          <a:chOff x="0" y="0"/>
          <a:chExt cx="0" cy="0"/>
        </a:xfrm>
      </p:grpSpPr>
      <p:sp>
        <p:nvSpPr>
          <p:cNvPr id="78" name="Google Shape;78;p1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v</a:t>
            </a:r>
            <a:endParaRPr sz="1100" b="0" i="0" u="none" strike="noStrike" cap="none">
              <a:solidFill>
                <a:srgbClr val="000000"/>
              </a:solidFill>
              <a:latin typeface="Arial"/>
              <a:ea typeface="Arial"/>
              <a:cs typeface="Arial"/>
              <a:sym typeface="Arial"/>
            </a:endParaRPr>
          </a:p>
        </p:txBody>
      </p:sp>
      <p:sp>
        <p:nvSpPr>
          <p:cNvPr id="79" name="Google Shape;79;p11"/>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0" name="Google Shape;80;p1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595959"/>
                </a:solidFill>
                <a:latin typeface="Calibri"/>
                <a:ea typeface="Calibri"/>
                <a:cs typeface="Calibri"/>
                <a:sym typeface="Calibri"/>
              </a:rPr>
              <a:t>Oregon Department of Education</a:t>
            </a:r>
            <a:endParaRPr sz="1100" b="0" i="0" u="none" strike="noStrike" cap="none">
              <a:solidFill>
                <a:srgbClr val="000000"/>
              </a:solidFill>
              <a:latin typeface="Arial"/>
              <a:ea typeface="Arial"/>
              <a:cs typeface="Arial"/>
              <a:sym typeface="Arial"/>
            </a:endParaRPr>
          </a:p>
        </p:txBody>
      </p:sp>
      <p:sp>
        <p:nvSpPr>
          <p:cNvPr id="81" name="Google Shape;81;p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45"/>
        <p:cNvGrpSpPr/>
        <p:nvPr/>
      </p:nvGrpSpPr>
      <p:grpSpPr>
        <a:xfrm>
          <a:off x="0" y="0"/>
          <a:ext cx="0" cy="0"/>
          <a:chOff x="0" y="0"/>
          <a:chExt cx="0" cy="0"/>
        </a:xfrm>
      </p:grpSpPr>
      <p:sp>
        <p:nvSpPr>
          <p:cNvPr id="646" name="Google Shape;646;p9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7" name="Google Shape;647;p93"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48" name="Google Shape;648;p93"/>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93"/>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5"/>
              </a:buClr>
              <a:buSzPts val="2400"/>
              <a:buNone/>
              <a:defRPr sz="2400">
                <a:solidFill>
                  <a:schemeClr val="accent5"/>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50" name="Google Shape;650;p93"/>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51" name="Google Shape;651;p93"/>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652"/>
        <p:cNvGrpSpPr/>
        <p:nvPr/>
      </p:nvGrpSpPr>
      <p:grpSpPr>
        <a:xfrm>
          <a:off x="0" y="0"/>
          <a:ext cx="0" cy="0"/>
          <a:chOff x="0" y="0"/>
          <a:chExt cx="0" cy="0"/>
        </a:xfrm>
      </p:grpSpPr>
      <p:sp>
        <p:nvSpPr>
          <p:cNvPr id="653" name="Google Shape;653;p9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4" name="Google Shape;654;p94"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655" name="Google Shape;655;p94"/>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5"/>
              </a:buClr>
              <a:buSzPts val="12000"/>
              <a:buFont typeface="Calibri"/>
              <a:buNone/>
              <a:defRPr sz="12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6" name="Google Shape;656;p94"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657" name="Google Shape;657;p94"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658" name="Google Shape;658;p94"/>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659" name="Google Shape;659;p94"/>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0" name="Google Shape;660;p9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661"/>
        <p:cNvGrpSpPr/>
        <p:nvPr/>
      </p:nvGrpSpPr>
      <p:grpSpPr>
        <a:xfrm>
          <a:off x="0" y="0"/>
          <a:ext cx="0" cy="0"/>
          <a:chOff x="0" y="0"/>
          <a:chExt cx="0" cy="0"/>
        </a:xfrm>
      </p:grpSpPr>
      <p:sp>
        <p:nvSpPr>
          <p:cNvPr id="662" name="Google Shape;662;p9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3" name="Google Shape;663;p95"/>
          <p:cNvSpPr/>
          <p:nvPr/>
        </p:nvSpPr>
        <p:spPr>
          <a:xfrm>
            <a:off x="154641" y="4461062"/>
            <a:ext cx="8831100" cy="5244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4" name="Google Shape;664;p95"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665" name="Google Shape;665;p95"/>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4"/>
              </a:buClr>
              <a:buSzPts val="5400"/>
              <a:buFont typeface="Calibri"/>
              <a:buNone/>
              <a:defRPr sz="5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6" name="Google Shape;666;p9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67" name="Google Shape;667;p95"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668" name="Google Shape;668;p95"/>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69" name="Google Shape;669;p9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670"/>
        <p:cNvGrpSpPr/>
        <p:nvPr/>
      </p:nvGrpSpPr>
      <p:grpSpPr>
        <a:xfrm>
          <a:off x="0" y="0"/>
          <a:ext cx="0" cy="0"/>
          <a:chOff x="0" y="0"/>
          <a:chExt cx="0" cy="0"/>
        </a:xfrm>
      </p:grpSpPr>
      <p:sp>
        <p:nvSpPr>
          <p:cNvPr id="671" name="Google Shape;671;p9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2" name="Google Shape;672;p96"/>
          <p:cNvSpPr/>
          <p:nvPr/>
        </p:nvSpPr>
        <p:spPr>
          <a:xfrm>
            <a:off x="154640" y="1866568"/>
            <a:ext cx="8831100" cy="1425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673" name="Google Shape;673;p96"/>
          <p:cNvSpPr txBox="1">
            <a:spLocks noGrp="1"/>
          </p:cNvSpPr>
          <p:nvPr>
            <p:ph type="ctrTitle"/>
          </p:nvPr>
        </p:nvSpPr>
        <p:spPr>
          <a:xfrm>
            <a:off x="537883" y="1866568"/>
            <a:ext cx="8088300" cy="14253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4"/>
              </a:buClr>
              <a:buSzPts val="6800"/>
              <a:buFont typeface="Calibri"/>
              <a:buNone/>
              <a:defRPr sz="68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4" name="Google Shape;674;p96"/>
          <p:cNvSpPr txBox="1">
            <a:spLocks noGrp="1"/>
          </p:cNvSpPr>
          <p:nvPr>
            <p:ph type="dt" idx="10"/>
          </p:nvPr>
        </p:nvSpPr>
        <p:spPr>
          <a:xfrm>
            <a:off x="2891118" y="4604845"/>
            <a:ext cx="33819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5" name="Google Shape;675;p96"/>
          <p:cNvSpPr txBox="1">
            <a:spLocks noGrp="1"/>
          </p:cNvSpPr>
          <p:nvPr>
            <p:ph type="ftr" idx="11"/>
          </p:nvPr>
        </p:nvSpPr>
        <p:spPr>
          <a:xfrm>
            <a:off x="537882" y="4604845"/>
            <a:ext cx="2148000" cy="273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6" name="Google Shape;676;p9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77" name="Google Shape;677;p96" descr="Oregon Department of Education Logo"/>
          <p:cNvPicPr preferRelativeResize="0"/>
          <p:nvPr/>
        </p:nvPicPr>
        <p:blipFill rotWithShape="1">
          <a:blip r:embed="rId2">
            <a:alphaModFix/>
          </a:blip>
          <a:srcRect/>
          <a:stretch/>
        </p:blipFill>
        <p:spPr>
          <a:xfrm>
            <a:off x="3775327" y="160537"/>
            <a:ext cx="1195008" cy="1219011"/>
          </a:xfrm>
          <a:prstGeom prst="rect">
            <a:avLst/>
          </a:prstGeom>
          <a:noFill/>
          <a:ln>
            <a:noFill/>
          </a:ln>
        </p:spPr>
      </p:pic>
      <p:sp>
        <p:nvSpPr>
          <p:cNvPr id="678" name="Google Shape;678;p96"/>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679"/>
        <p:cNvGrpSpPr/>
        <p:nvPr/>
      </p:nvGrpSpPr>
      <p:grpSpPr>
        <a:xfrm>
          <a:off x="0" y="0"/>
          <a:ext cx="0" cy="0"/>
          <a:chOff x="0" y="0"/>
          <a:chExt cx="0" cy="0"/>
        </a:xfrm>
      </p:grpSpPr>
      <p:sp>
        <p:nvSpPr>
          <p:cNvPr id="680" name="Google Shape;680;p9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97"/>
          <p:cNvSpPr/>
          <p:nvPr/>
        </p:nvSpPr>
        <p:spPr>
          <a:xfrm>
            <a:off x="154642" y="161365"/>
            <a:ext cx="3547800" cy="4824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2" name="Google Shape;682;p97"/>
          <p:cNvSpPr txBox="1">
            <a:spLocks noGrp="1"/>
          </p:cNvSpPr>
          <p:nvPr>
            <p:ph type="title"/>
          </p:nvPr>
        </p:nvSpPr>
        <p:spPr>
          <a:xfrm>
            <a:off x="537883" y="584734"/>
            <a:ext cx="2949000" cy="1903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4"/>
              </a:buClr>
              <a:buSzPts val="4400"/>
              <a:buFont typeface="Calibri"/>
              <a:buNone/>
              <a:defRPr sz="44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3" name="Google Shape;683;p97"/>
          <p:cNvSpPr txBox="1">
            <a:spLocks noGrp="1"/>
          </p:cNvSpPr>
          <p:nvPr>
            <p:ph type="body" idx="1"/>
          </p:nvPr>
        </p:nvSpPr>
        <p:spPr>
          <a:xfrm>
            <a:off x="3887391" y="584735"/>
            <a:ext cx="4629300" cy="381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4" name="Google Shape;684;p97"/>
          <p:cNvSpPr>
            <a:spLocks noGrp="1"/>
          </p:cNvSpPr>
          <p:nvPr>
            <p:ph type="pic" idx="2"/>
          </p:nvPr>
        </p:nvSpPr>
        <p:spPr>
          <a:xfrm>
            <a:off x="537883" y="2655094"/>
            <a:ext cx="2949000" cy="1740600"/>
          </a:xfrm>
          <a:prstGeom prst="rect">
            <a:avLst/>
          </a:prstGeom>
          <a:noFill/>
          <a:ln>
            <a:noFill/>
          </a:ln>
        </p:spPr>
      </p:sp>
      <p:sp>
        <p:nvSpPr>
          <p:cNvPr id="685" name="Google Shape;685;p97"/>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86" name="Google Shape;686;p9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687"/>
        <p:cNvGrpSpPr/>
        <p:nvPr/>
      </p:nvGrpSpPr>
      <p:grpSpPr>
        <a:xfrm>
          <a:off x="0" y="0"/>
          <a:ext cx="0" cy="0"/>
          <a:chOff x="0" y="0"/>
          <a:chExt cx="0" cy="0"/>
        </a:xfrm>
      </p:grpSpPr>
      <p:sp>
        <p:nvSpPr>
          <p:cNvPr id="688" name="Google Shape;688;p98"/>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4"/>
              </a:buClr>
              <a:buSzPts val="44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9" name="Google Shape;689;p98"/>
          <p:cNvSpPr txBox="1">
            <a:spLocks noGrp="1"/>
          </p:cNvSpPr>
          <p:nvPr>
            <p:ph type="body" idx="1"/>
          </p:nvPr>
        </p:nvSpPr>
        <p:spPr>
          <a:xfrm>
            <a:off x="537882" y="1369219"/>
            <a:ext cx="39768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0" name="Google Shape;690;p98"/>
          <p:cNvSpPr txBox="1">
            <a:spLocks noGrp="1"/>
          </p:cNvSpPr>
          <p:nvPr>
            <p:ph type="body" idx="2"/>
          </p:nvPr>
        </p:nvSpPr>
        <p:spPr>
          <a:xfrm>
            <a:off x="4629150" y="1369219"/>
            <a:ext cx="3997200" cy="3079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1" name="Google Shape;691;p98"/>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2" name="Google Shape;692;p9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693"/>
        <p:cNvGrpSpPr/>
        <p:nvPr/>
      </p:nvGrpSpPr>
      <p:grpSpPr>
        <a:xfrm>
          <a:off x="0" y="0"/>
          <a:ext cx="0" cy="0"/>
          <a:chOff x="0" y="0"/>
          <a:chExt cx="0" cy="0"/>
        </a:xfrm>
      </p:grpSpPr>
      <p:sp>
        <p:nvSpPr>
          <p:cNvPr id="694" name="Google Shape;694;p9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v</a:t>
            </a:r>
            <a:endParaRPr sz="1400" b="0" i="0" u="none" strike="noStrike" cap="none">
              <a:solidFill>
                <a:srgbClr val="000000"/>
              </a:solidFill>
              <a:latin typeface="Arial"/>
              <a:ea typeface="Arial"/>
              <a:cs typeface="Arial"/>
              <a:sym typeface="Arial"/>
            </a:endParaRPr>
          </a:p>
        </p:txBody>
      </p:sp>
      <p:sp>
        <p:nvSpPr>
          <p:cNvPr id="695" name="Google Shape;695;p99"/>
          <p:cNvSpPr txBox="1">
            <a:spLocks noGrp="1"/>
          </p:cNvSpPr>
          <p:nvPr>
            <p:ph type="body" idx="1"/>
          </p:nvPr>
        </p:nvSpPr>
        <p:spPr>
          <a:xfrm>
            <a:off x="537882" y="494969"/>
            <a:ext cx="8088300" cy="404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6" name="Google Shape;696;p99"/>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697" name="Google Shape;697;p9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698"/>
        <p:cNvGrpSpPr/>
        <p:nvPr/>
      </p:nvGrpSpPr>
      <p:grpSpPr>
        <a:xfrm>
          <a:off x="0" y="0"/>
          <a:ext cx="0" cy="0"/>
          <a:chOff x="0" y="0"/>
          <a:chExt cx="0" cy="0"/>
        </a:xfrm>
      </p:grpSpPr>
      <p:sp>
        <p:nvSpPr>
          <p:cNvPr id="699" name="Google Shape;699;p10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0" name="Google Shape;700;p100"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01" name="Google Shape;701;p100"/>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2" name="Google Shape;702;p100"/>
          <p:cNvSpPr txBox="1">
            <a:spLocks noGrp="1"/>
          </p:cNvSpPr>
          <p:nvPr>
            <p:ph type="subTitle" idx="1"/>
          </p:nvPr>
        </p:nvSpPr>
        <p:spPr>
          <a:xfrm>
            <a:off x="1143000" y="3002388"/>
            <a:ext cx="6858000" cy="6603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4"/>
              </a:buClr>
              <a:buSzPts val="2400"/>
              <a:buNone/>
              <a:defRPr sz="24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03" name="Google Shape;703;p100"/>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04" name="Google Shape;704;p10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05"/>
        <p:cNvGrpSpPr/>
        <p:nvPr/>
      </p:nvGrpSpPr>
      <p:grpSpPr>
        <a:xfrm>
          <a:off x="0" y="0"/>
          <a:ext cx="0" cy="0"/>
          <a:chOff x="0" y="0"/>
          <a:chExt cx="0" cy="0"/>
        </a:xfrm>
      </p:grpSpPr>
      <p:sp>
        <p:nvSpPr>
          <p:cNvPr id="706" name="Google Shape;706;p10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7" name="Google Shape;707;p101" descr="Decorative line break"/>
          <p:cNvPicPr preferRelativeResize="0"/>
          <p:nvPr/>
        </p:nvPicPr>
        <p:blipFill rotWithShape="1">
          <a:blip r:embed="rId2">
            <a:alphaModFix/>
          </a:blip>
          <a:srcRect/>
          <a:stretch/>
        </p:blipFill>
        <p:spPr>
          <a:xfrm>
            <a:off x="4089652" y="2886671"/>
            <a:ext cx="723521" cy="13716"/>
          </a:xfrm>
          <a:prstGeom prst="rect">
            <a:avLst/>
          </a:prstGeom>
          <a:noFill/>
          <a:ln>
            <a:noFill/>
          </a:ln>
        </p:spPr>
      </p:pic>
      <p:sp>
        <p:nvSpPr>
          <p:cNvPr id="708" name="Google Shape;708;p101"/>
          <p:cNvSpPr txBox="1">
            <a:spLocks noGrp="1"/>
          </p:cNvSpPr>
          <p:nvPr>
            <p:ph type="ctrTitle"/>
          </p:nvPr>
        </p:nvSpPr>
        <p:spPr>
          <a:xfrm>
            <a:off x="1143000" y="1124344"/>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4"/>
              </a:buClr>
              <a:buSzPts val="12000"/>
              <a:buFont typeface="Calibri"/>
              <a:buNone/>
              <a:defRPr sz="12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09" name="Google Shape;709;p101" descr="Twitter icon"/>
          <p:cNvPicPr preferRelativeResize="0"/>
          <p:nvPr/>
        </p:nvPicPr>
        <p:blipFill rotWithShape="1">
          <a:blip r:embed="rId3">
            <a:alphaModFix/>
          </a:blip>
          <a:srcRect/>
          <a:stretch/>
        </p:blipFill>
        <p:spPr>
          <a:xfrm>
            <a:off x="2038718" y="3032551"/>
            <a:ext cx="281272" cy="281273"/>
          </a:xfrm>
          <a:prstGeom prst="rect">
            <a:avLst/>
          </a:prstGeom>
          <a:noFill/>
          <a:ln>
            <a:noFill/>
          </a:ln>
        </p:spPr>
      </p:pic>
      <p:pic>
        <p:nvPicPr>
          <p:cNvPr id="710" name="Google Shape;710;p101" descr="Facebook icon"/>
          <p:cNvPicPr preferRelativeResize="0"/>
          <p:nvPr/>
        </p:nvPicPr>
        <p:blipFill rotWithShape="1">
          <a:blip r:embed="rId4">
            <a:alphaModFix/>
          </a:blip>
          <a:srcRect/>
          <a:stretch/>
        </p:blipFill>
        <p:spPr>
          <a:xfrm>
            <a:off x="6768720" y="3032551"/>
            <a:ext cx="281273" cy="281273"/>
          </a:xfrm>
          <a:prstGeom prst="rect">
            <a:avLst/>
          </a:prstGeom>
          <a:noFill/>
          <a:ln>
            <a:noFill/>
          </a:ln>
        </p:spPr>
      </p:pic>
      <p:sp>
        <p:nvSpPr>
          <p:cNvPr id="711" name="Google Shape;711;p101"/>
          <p:cNvSpPr txBox="1"/>
          <p:nvPr/>
        </p:nvSpPr>
        <p:spPr>
          <a:xfrm>
            <a:off x="2038718" y="3032551"/>
            <a:ext cx="51051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
        <p:nvSpPr>
          <p:cNvPr id="712" name="Google Shape;712;p101"/>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13" name="Google Shape;713;p10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14"/>
        <p:cNvGrpSpPr/>
        <p:nvPr/>
      </p:nvGrpSpPr>
      <p:grpSpPr>
        <a:xfrm>
          <a:off x="0" y="0"/>
          <a:ext cx="0" cy="0"/>
          <a:chOff x="0" y="0"/>
          <a:chExt cx="0" cy="0"/>
        </a:xfrm>
      </p:grpSpPr>
      <p:sp>
        <p:nvSpPr>
          <p:cNvPr id="715" name="Google Shape;715;p10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6" name="Google Shape;716;p102"/>
          <p:cNvSpPr/>
          <p:nvPr/>
        </p:nvSpPr>
        <p:spPr>
          <a:xfrm>
            <a:off x="154641" y="4461062"/>
            <a:ext cx="8831100" cy="524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7" name="Google Shape;717;p102" descr="Decorative line break"/>
          <p:cNvPicPr preferRelativeResize="0"/>
          <p:nvPr/>
        </p:nvPicPr>
        <p:blipFill rotWithShape="1">
          <a:blip r:embed="rId2">
            <a:alphaModFix/>
          </a:blip>
          <a:srcRect/>
          <a:stretch/>
        </p:blipFill>
        <p:spPr>
          <a:xfrm>
            <a:off x="4089652" y="2604100"/>
            <a:ext cx="723521" cy="13716"/>
          </a:xfrm>
          <a:prstGeom prst="rect">
            <a:avLst/>
          </a:prstGeom>
          <a:noFill/>
          <a:ln>
            <a:noFill/>
          </a:ln>
        </p:spPr>
      </p:pic>
      <p:sp>
        <p:nvSpPr>
          <p:cNvPr id="718" name="Google Shape;718;p102"/>
          <p:cNvSpPr txBox="1">
            <a:spLocks noGrp="1"/>
          </p:cNvSpPr>
          <p:nvPr>
            <p:ph type="ctrTitle"/>
          </p:nvPr>
        </p:nvSpPr>
        <p:spPr>
          <a:xfrm>
            <a:off x="1143000" y="1865026"/>
            <a:ext cx="6858000" cy="767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9" name="Google Shape;719;p10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20" name="Google Shape;720;p102" descr="Oregon Department of Education Logo"/>
          <p:cNvPicPr preferRelativeResize="0"/>
          <p:nvPr/>
        </p:nvPicPr>
        <p:blipFill rotWithShape="1">
          <a:blip r:embed="rId3">
            <a:alphaModFix/>
          </a:blip>
          <a:srcRect/>
          <a:stretch/>
        </p:blipFill>
        <p:spPr>
          <a:xfrm>
            <a:off x="3775327" y="160537"/>
            <a:ext cx="1195008" cy="1219011"/>
          </a:xfrm>
          <a:prstGeom prst="rect">
            <a:avLst/>
          </a:prstGeom>
          <a:noFill/>
          <a:ln>
            <a:noFill/>
          </a:ln>
        </p:spPr>
      </p:pic>
      <p:sp>
        <p:nvSpPr>
          <p:cNvPr id="721" name="Google Shape;721;p102"/>
          <p:cNvSpPr txBox="1"/>
          <p:nvPr/>
        </p:nvSpPr>
        <p:spPr>
          <a:xfrm>
            <a:off x="537882" y="4641037"/>
            <a:ext cx="5735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400" b="0" i="0" u="none" strike="noStrike" cap="none">
              <a:solidFill>
                <a:srgbClr val="000000"/>
              </a:solidFill>
              <a:latin typeface="Arial"/>
              <a:ea typeface="Arial"/>
              <a:cs typeface="Arial"/>
              <a:sym typeface="Arial"/>
            </a:endParaRPr>
          </a:p>
        </p:txBody>
      </p:sp>
      <p:sp>
        <p:nvSpPr>
          <p:cNvPr id="722" name="Google Shape;722;p10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63" Type="http://schemas.openxmlformats.org/officeDocument/2006/relationships/image" Target="../media/image1.png"/><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9" Type="http://schemas.openxmlformats.org/officeDocument/2006/relationships/slideLayout" Target="../slideLayouts/slideLayout96.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slideLayout" Target="../slideLayouts/slideLayout125.xml"/><Relationship Id="rId5" Type="http://schemas.openxmlformats.org/officeDocument/2006/relationships/slideLayout" Target="../slideLayouts/slideLayout72.xml"/><Relationship Id="rId61" Type="http://schemas.openxmlformats.org/officeDocument/2006/relationships/slideLayout" Target="../slideLayouts/slideLayout128.xml"/><Relationship Id="rId19" Type="http://schemas.openxmlformats.org/officeDocument/2006/relationships/slideLayout" Target="../slideLayouts/slideLayout8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slideLayout" Target="../slideLayouts/slideLayout126.xml"/><Relationship Id="rId20" Type="http://schemas.openxmlformats.org/officeDocument/2006/relationships/slideLayout" Target="../slideLayouts/slideLayout87.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62" Type="http://schemas.openxmlformats.org/officeDocument/2006/relationships/theme" Target="../theme/theme2.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10" Type="http://schemas.openxmlformats.org/officeDocument/2006/relationships/slideLayout" Target="../slideLayouts/slideLayout77.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slideLayout" Target="../slideLayouts/slideLayout12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 descr="Decorative line break"/>
          <p:cNvPicPr preferRelativeResize="0"/>
          <p:nvPr/>
        </p:nvPicPr>
        <p:blipFill rotWithShape="1">
          <a:blip r:embed="rId69">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1"/>
        <p:cNvGrpSpPr/>
        <p:nvPr/>
      </p:nvGrpSpPr>
      <p:grpSpPr>
        <a:xfrm>
          <a:off x="0" y="0"/>
          <a:ext cx="0" cy="0"/>
          <a:chOff x="0" y="0"/>
          <a:chExt cx="0" cy="0"/>
        </a:xfrm>
      </p:grpSpPr>
      <p:sp>
        <p:nvSpPr>
          <p:cNvPr id="492" name="Google Shape;492;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93" name="Google Shape;493;p70"/>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4" name="Google Shape;494;p70"/>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5" name="Google Shape;495;p7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6" name="Google Shape;496;p70" descr="Decorative line break"/>
          <p:cNvPicPr preferRelativeResize="0"/>
          <p:nvPr/>
        </p:nvPicPr>
        <p:blipFill rotWithShape="1">
          <a:blip r:embed="rId63">
            <a:alphaModFix/>
          </a:blip>
          <a:srcRect/>
          <a:stretch/>
        </p:blipFill>
        <p:spPr>
          <a:xfrm>
            <a:off x="603503" y="1168770"/>
            <a:ext cx="723521" cy="1371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 id="2147483770" r:id="rId55"/>
    <p:sldLayoutId id="2147483771" r:id="rId56"/>
    <p:sldLayoutId id="2147483772" r:id="rId57"/>
    <p:sldLayoutId id="2147483773" r:id="rId58"/>
    <p:sldLayoutId id="2147483774" r:id="rId59"/>
    <p:sldLayoutId id="2147483775" r:id="rId60"/>
    <p:sldLayoutId id="2147483776" r:id="rId6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33"/>
          <p:cNvSpPr txBox="1">
            <a:spLocks noGrp="1"/>
          </p:cNvSpPr>
          <p:nvPr>
            <p:ph type="ctrTitle"/>
          </p:nvPr>
        </p:nvSpPr>
        <p:spPr>
          <a:xfrm>
            <a:off x="1143000" y="445327"/>
            <a:ext cx="6858000" cy="23130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SzPts val="9000"/>
              <a:buNone/>
            </a:pPr>
            <a:r>
              <a:rPr lang="en-US" sz="4400" b="1" dirty="0" err="1" smtClean="0"/>
              <a:t>Yoncalla</a:t>
            </a:r>
            <a:r>
              <a:rPr lang="en-US" sz="4400" b="1" dirty="0" smtClean="0"/>
              <a:t> School District</a:t>
            </a:r>
            <a:endParaRPr sz="4400" b="1" dirty="0"/>
          </a:p>
        </p:txBody>
      </p:sp>
      <p:sp>
        <p:nvSpPr>
          <p:cNvPr id="939" name="Google Shape;939;p133"/>
          <p:cNvSpPr txBox="1">
            <a:spLocks noGrp="1"/>
          </p:cNvSpPr>
          <p:nvPr>
            <p:ph type="subTitle" idx="1"/>
          </p:nvPr>
        </p:nvSpPr>
        <p:spPr>
          <a:xfrm>
            <a:off x="313650" y="2948450"/>
            <a:ext cx="8516700" cy="1534500"/>
          </a:xfrm>
          <a:prstGeom prst="rect">
            <a:avLst/>
          </a:prstGeom>
          <a:noFill/>
          <a:ln>
            <a:noFill/>
          </a:ln>
        </p:spPr>
        <p:txBody>
          <a:bodyPr spcFirstLastPara="1" wrap="square" lIns="68575" tIns="34275" rIns="68575" bIns="34275" anchor="ctr" anchorCtr="0">
            <a:noAutofit/>
          </a:bodyPr>
          <a:lstStyle/>
          <a:p>
            <a:pPr marL="139700" lvl="0" indent="0" algn="ctr" rtl="0">
              <a:lnSpc>
                <a:spcPct val="90000"/>
              </a:lnSpc>
              <a:spcBef>
                <a:spcPts val="800"/>
              </a:spcBef>
              <a:spcAft>
                <a:spcPts val="0"/>
              </a:spcAft>
              <a:buSzPts val="1800"/>
              <a:buNone/>
            </a:pPr>
            <a:r>
              <a:rPr lang="en-US" sz="3600">
                <a:solidFill>
                  <a:schemeClr val="accent2"/>
                </a:solidFill>
              </a:rPr>
              <a:t>2025-27 Integrated Application</a:t>
            </a:r>
            <a:endParaRPr sz="3600">
              <a:solidFill>
                <a:schemeClr val="accent2"/>
              </a:solidFill>
            </a:endParaRPr>
          </a:p>
          <a:p>
            <a:pPr marL="139700" lvl="0" indent="0" algn="ctr" rtl="0">
              <a:lnSpc>
                <a:spcPct val="90000"/>
              </a:lnSpc>
              <a:spcBef>
                <a:spcPts val="800"/>
              </a:spcBef>
              <a:spcAft>
                <a:spcPts val="0"/>
              </a:spcAft>
              <a:buSzPts val="1800"/>
              <a:buNone/>
            </a:pPr>
            <a:r>
              <a:rPr lang="en-US" sz="3600">
                <a:solidFill>
                  <a:schemeClr val="accent2"/>
                </a:solidFill>
              </a:rPr>
              <a:t>Presentation to Governing Board</a:t>
            </a:r>
            <a:endParaRPr sz="3600">
              <a:solidFill>
                <a:schemeClr val="accent2"/>
              </a:solidFill>
            </a:endParaRPr>
          </a:p>
        </p:txBody>
      </p:sp>
      <p:sp>
        <p:nvSpPr>
          <p:cNvPr id="940" name="Google Shape;940;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900"/>
              <a:buNone/>
            </a:pPr>
            <a:fld id="{00000000-1234-1234-1234-123412341234}" type="slidenum">
              <a:rPr lang="en-US"/>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7" name="Google Shape;1037;p145"/>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dirty="0"/>
              <a:t>Needs Assessment Highlights</a:t>
            </a:r>
            <a:endParaRPr dirty="0"/>
          </a:p>
        </p:txBody>
      </p:sp>
      <p:sp>
        <p:nvSpPr>
          <p:cNvPr id="1036" name="Google Shape;1036;p14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4" name="Rectangle 3"/>
          <p:cNvSpPr/>
          <p:nvPr/>
        </p:nvSpPr>
        <p:spPr>
          <a:xfrm>
            <a:off x="-3133024" y="1426481"/>
            <a:ext cx="4239930" cy="281231"/>
          </a:xfrm>
          <a:prstGeom prst="rect">
            <a:avLst/>
          </a:prstGeom>
        </p:spPr>
        <p:txBody>
          <a:bodyPr wrap="square">
            <a:spAutoFit/>
          </a:bodyPr>
          <a:lstStyle/>
          <a:p>
            <a:pP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Key indicator </a:t>
            </a:r>
            <a:r>
              <a:rPr lang="en-US" sz="1200" b="1" u="sng" dirty="0" smtClean="0">
                <a:latin typeface="Calibri" panose="020F0502020204030204" pitchFamily="34" charset="0"/>
                <a:ea typeface="Calibri" panose="020F0502020204030204" pitchFamily="34" charset="0"/>
                <a:cs typeface="Times New Roman" panose="02020603050405020304" pitchFamily="18" charset="0"/>
              </a:rPr>
              <a:t>scores</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41045208"/>
              </p:ext>
            </p:extLst>
          </p:nvPr>
        </p:nvGraphicFramePr>
        <p:xfrm>
          <a:off x="1106905" y="1193890"/>
          <a:ext cx="6901314" cy="3270688"/>
        </p:xfrm>
        <a:graphic>
          <a:graphicData uri="http://schemas.openxmlformats.org/drawingml/2006/table">
            <a:tbl>
              <a:tblPr firstRow="1" bandRow="1">
                <a:tableStyleId>{5C22544A-7EE6-4342-B048-85BDC9FD1C3A}</a:tableStyleId>
              </a:tblPr>
              <a:tblGrid>
                <a:gridCol w="3450657">
                  <a:extLst>
                    <a:ext uri="{9D8B030D-6E8A-4147-A177-3AD203B41FA5}">
                      <a16:colId xmlns:a16="http://schemas.microsoft.com/office/drawing/2014/main" val="1045567321"/>
                    </a:ext>
                  </a:extLst>
                </a:gridCol>
                <a:gridCol w="3450657">
                  <a:extLst>
                    <a:ext uri="{9D8B030D-6E8A-4147-A177-3AD203B41FA5}">
                      <a16:colId xmlns:a16="http://schemas.microsoft.com/office/drawing/2014/main" val="1239522860"/>
                    </a:ext>
                  </a:extLst>
                </a:gridCol>
              </a:tblGrid>
              <a:tr h="962471">
                <a:tc>
                  <a:txBody>
                    <a:bodyPr/>
                    <a:lstStyle/>
                    <a:p>
                      <a:r>
                        <a:rPr lang="en-US" dirty="0" smtClean="0"/>
                        <a:t>Integrated Guidance started in 2022.  The following are the state indicators </a:t>
                      </a:r>
                      <a:r>
                        <a:rPr lang="en-US" smtClean="0"/>
                        <a:t>for 2022-23 &amp; 2023-24.</a:t>
                      </a:r>
                      <a:endParaRPr lang="en-US" dirty="0"/>
                    </a:p>
                  </a:txBody>
                  <a:tcPr/>
                </a:tc>
                <a:tc>
                  <a:txBody>
                    <a:bodyPr/>
                    <a:lstStyle/>
                    <a:p>
                      <a:pPr marL="1143000" lvl="2" indent="-228600">
                        <a:lnSpc>
                          <a:spcPct val="107000"/>
                        </a:lnSpc>
                        <a:spcAft>
                          <a:spcPts val="800"/>
                        </a:spcAft>
                        <a:buFont typeface="Arial" panose="020B0604020202020204" pitchFamily="34" charset="0"/>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Regular attendance rates</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58%</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62%</a:t>
                      </a:r>
                      <a:endParaRPr lang="en-US" sz="1400" dirty="0">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584264048"/>
                  </a:ext>
                </a:extLst>
              </a:tr>
              <a:tr h="1178204">
                <a:tc>
                  <a:txBody>
                    <a:bodyPr/>
                    <a:lstStyle/>
                    <a:p>
                      <a:pPr marL="1143000" lvl="2" indent="-228600">
                        <a:lnSpc>
                          <a:spcPct val="107000"/>
                        </a:lnSpc>
                        <a:spcAft>
                          <a:spcPts val="800"/>
                        </a:spcAft>
                        <a:buFont typeface="Arial" panose="020B0604020202020204" pitchFamily="34" charset="0"/>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Third-grade reading proficiency rates</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7%</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36%</a:t>
                      </a:r>
                      <a:endParaRPr lang="en-US" sz="1400" dirty="0"/>
                    </a:p>
                  </a:txBody>
                  <a:tcPr/>
                </a:tc>
                <a:tc>
                  <a:txBody>
                    <a:bodyPr/>
                    <a:lstStyle/>
                    <a:p>
                      <a:pPr marL="1143000" lvl="2" indent="-228600">
                        <a:lnSpc>
                          <a:spcPct val="107000"/>
                        </a:lnSpc>
                        <a:spcAft>
                          <a:spcPts val="800"/>
                        </a:spcAft>
                        <a:buFont typeface="Arial" panose="020B0604020202020204" pitchFamily="34" charset="0"/>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Four-year or on-time graduation rates</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94%</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130735619"/>
                  </a:ext>
                </a:extLst>
              </a:tr>
              <a:tr h="1083430">
                <a:tc>
                  <a:txBody>
                    <a:bodyPr/>
                    <a:lstStyle/>
                    <a:p>
                      <a:pPr marL="1143000" lvl="2" indent="-228600">
                        <a:lnSpc>
                          <a:spcPct val="107000"/>
                        </a:lnSpc>
                        <a:spcAft>
                          <a:spcPts val="800"/>
                        </a:spcAft>
                        <a:buFont typeface="Arial" panose="020B0604020202020204" pitchFamily="34" charset="0"/>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Ninth-grade on-track rates</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89%</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79%</a:t>
                      </a:r>
                      <a:endParaRPr lang="en-US" sz="1400" dirty="0">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1143000" lvl="2" indent="-228600">
                        <a:lnSpc>
                          <a:spcPct val="107000"/>
                        </a:lnSpc>
                        <a:spcAft>
                          <a:spcPts val="800"/>
                        </a:spcAft>
                        <a:buFont typeface="Arial" panose="020B0604020202020204" pitchFamily="34" charset="0"/>
                        <a:buChar char="■"/>
                      </a:pPr>
                      <a:r>
                        <a:rPr lang="en-US" sz="1400" b="1" dirty="0" smtClean="0">
                          <a:latin typeface="Calibri" panose="020F0502020204030204" pitchFamily="34" charset="0"/>
                          <a:ea typeface="Calibri" panose="020F0502020204030204" pitchFamily="34" charset="0"/>
                          <a:cs typeface="Times New Roman" panose="02020603050405020304" pitchFamily="18" charset="0"/>
                        </a:rPr>
                        <a:t>Five-year completion rates</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82%</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Arial" panose="020B0604020202020204" pitchFamily="34" charset="0"/>
                        <a:buChar char="■"/>
                        <a:tabLst>
                          <a:tab pos="1828800" algn="l"/>
                        </a:tabLst>
                      </a:pPr>
                      <a:r>
                        <a:rPr lang="en-US" sz="1400" b="1" dirty="0" smtClean="0">
                          <a:latin typeface="Calibri" panose="020F0502020204030204" pitchFamily="34" charset="0"/>
                          <a:ea typeface="Calibri" panose="020F0502020204030204" pitchFamily="34" charset="0"/>
                          <a:cs typeface="Times New Roman" panose="02020603050405020304" pitchFamily="18" charset="0"/>
                        </a:rPr>
                        <a:t>97%</a:t>
                      </a:r>
                      <a:endParaRPr lang="en-US" sz="1400" dirty="0"/>
                    </a:p>
                  </a:txBody>
                  <a:tcPr/>
                </a:tc>
                <a:extLst>
                  <a:ext uri="{0D108BD9-81ED-4DB2-BD59-A6C34878D82A}">
                    <a16:rowId xmlns:a16="http://schemas.microsoft.com/office/drawing/2014/main" val="3314779212"/>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4" name="Google Shape;1044;p146"/>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ts val="1800"/>
              <a:buNone/>
            </a:pPr>
            <a:r>
              <a:rPr lang="en-US" dirty="0"/>
              <a:t>These priorities emerged:</a:t>
            </a:r>
          </a:p>
        </p:txBody>
      </p:sp>
      <p:sp>
        <p:nvSpPr>
          <p:cNvPr id="1043" name="Google Shape;1043;p146"/>
          <p:cNvSpPr txBox="1">
            <a:spLocks noGrp="1"/>
          </p:cNvSpPr>
          <p:nvPr>
            <p:ph type="body" idx="1"/>
          </p:nvPr>
        </p:nvSpPr>
        <p:spPr>
          <a:xfrm>
            <a:off x="537882" y="1317972"/>
            <a:ext cx="8088300" cy="3081900"/>
          </a:xfrm>
          <a:prstGeom prst="rect">
            <a:avLst/>
          </a:prstGeom>
          <a:noFill/>
          <a:ln>
            <a:noFill/>
          </a:ln>
        </p:spPr>
        <p:txBody>
          <a:bodyPr spcFirstLastPara="1" wrap="square" lIns="91425" tIns="45700" rIns="91425" bIns="45700" anchor="t" anchorCtr="0">
            <a:normAutofit/>
          </a:bodyPr>
          <a:lstStyle/>
          <a:p>
            <a:pPr marL="342900" lvl="0">
              <a:buFont typeface="Arial" panose="020B0604020202020204" pitchFamily="34" charset="0"/>
              <a:buChar char="•"/>
            </a:pPr>
            <a:r>
              <a:rPr lang="en-US" dirty="0"/>
              <a:t>Continue to support CTE classes with High School Success funds.</a:t>
            </a:r>
          </a:p>
          <a:p>
            <a:pPr marL="800100" lvl="1">
              <a:spcBef>
                <a:spcPts val="1000"/>
              </a:spcBef>
              <a:buFont typeface="Arial" panose="020B0604020202020204" pitchFamily="34" charset="0"/>
              <a:buChar char="•"/>
            </a:pPr>
            <a:r>
              <a:rPr lang="en-US" dirty="0"/>
              <a:t>This will also support attendance and the </a:t>
            </a:r>
            <a:r>
              <a:rPr lang="en-US" dirty="0" err="1"/>
              <a:t>PBiS</a:t>
            </a:r>
            <a:r>
              <a:rPr lang="en-US" dirty="0"/>
              <a:t> program.</a:t>
            </a:r>
          </a:p>
          <a:p>
            <a:pPr marL="800100" lvl="1">
              <a:spcBef>
                <a:spcPts val="1000"/>
              </a:spcBef>
              <a:buFont typeface="Arial" panose="020B0604020202020204" pitchFamily="34" charset="0"/>
              <a:buChar char="•"/>
            </a:pPr>
            <a:r>
              <a:rPr lang="en-US" dirty="0"/>
              <a:t>This will also support the AVID program.</a:t>
            </a:r>
          </a:p>
          <a:p>
            <a:pPr marL="800100" lvl="1">
              <a:spcBef>
                <a:spcPts val="1000"/>
              </a:spcBef>
              <a:buFont typeface="Arial" panose="020B0604020202020204" pitchFamily="34" charset="0"/>
              <a:buChar char="•"/>
            </a:pPr>
            <a:r>
              <a:rPr lang="en-US" dirty="0"/>
              <a:t>This will support the culinary arts, shop, and natural resources programs.  </a:t>
            </a:r>
          </a:p>
          <a:p>
            <a:pPr marL="0" lvl="0" indent="0" algn="l" rtl="0">
              <a:lnSpc>
                <a:spcPct val="90000"/>
              </a:lnSpc>
              <a:spcBef>
                <a:spcPts val="1000"/>
              </a:spcBef>
              <a:spcAft>
                <a:spcPts val="0"/>
              </a:spcAft>
              <a:buSzPts val="1800"/>
              <a:buNone/>
            </a:pPr>
            <a:endParaRPr dirty="0"/>
          </a:p>
        </p:txBody>
      </p:sp>
      <p:sp>
        <p:nvSpPr>
          <p:cNvPr id="1045" name="Google Shape;1045;p146"/>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7882" y="1203158"/>
            <a:ext cx="8088300" cy="3401687"/>
          </a:xfrm>
        </p:spPr>
        <p:txBody>
          <a:bodyPr>
            <a:normAutofit/>
          </a:bodyPr>
          <a:lstStyle/>
          <a:p>
            <a:pPr marL="342900"/>
            <a:r>
              <a:rPr lang="en-US" dirty="0"/>
              <a:t>We will continue to support the following with Student Investment Account funds.</a:t>
            </a:r>
          </a:p>
          <a:p>
            <a:pPr marL="800100" lvl="1"/>
            <a:r>
              <a:rPr lang="en-US" dirty="0"/>
              <a:t>Continue to support a full time nurse in the district.</a:t>
            </a:r>
          </a:p>
          <a:p>
            <a:pPr marL="800100" lvl="1"/>
            <a:r>
              <a:rPr lang="en-US" dirty="0"/>
              <a:t>Continue to support an elementary librarian.  </a:t>
            </a:r>
          </a:p>
          <a:p>
            <a:pPr marL="800100" lvl="1"/>
            <a:r>
              <a:rPr lang="en-US" dirty="0"/>
              <a:t>Continue to support community engagement activities such as the BBQ and </a:t>
            </a:r>
            <a:r>
              <a:rPr lang="en-US" dirty="0" err="1"/>
              <a:t>Dr</a:t>
            </a:r>
            <a:r>
              <a:rPr lang="en-US" dirty="0"/>
              <a:t> Seuss Night</a:t>
            </a:r>
            <a:r>
              <a:rPr lang="en-US" dirty="0" smtClean="0"/>
              <a:t>.</a:t>
            </a:r>
          </a:p>
          <a:p>
            <a:pPr marL="800100" lvl="1"/>
            <a:r>
              <a:rPr lang="en-US" dirty="0" smtClean="0"/>
              <a:t>Continue with counseling services.</a:t>
            </a:r>
            <a:endParaRPr lang="en-US" dirty="0"/>
          </a:p>
          <a:p>
            <a:pPr lvl="1"/>
            <a:r>
              <a:rPr lang="en-US" dirty="0" smtClean="0"/>
              <a:t>Staff professional development will be prioritized.  </a:t>
            </a:r>
            <a:endParaRPr lang="en-US" dirty="0"/>
          </a:p>
        </p:txBody>
      </p:sp>
      <p:sp>
        <p:nvSpPr>
          <p:cNvPr id="3" name="Title 2"/>
          <p:cNvSpPr>
            <a:spLocks noGrp="1"/>
          </p:cNvSpPr>
          <p:nvPr>
            <p:ph type="title"/>
          </p:nvPr>
        </p:nvSpPr>
        <p:spPr/>
        <p:txBody>
          <a:bodyPr/>
          <a:lstStyle/>
          <a:p>
            <a:r>
              <a:rPr lang="en-US" dirty="0"/>
              <a:t>These priorities emerged:</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059963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2" name="Google Shape;1052;p147"/>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ts val="1800"/>
              <a:buNone/>
            </a:pPr>
            <a:r>
              <a:rPr lang="en-US" dirty="0"/>
              <a:t>Our intended outcomes are:</a:t>
            </a:r>
          </a:p>
        </p:txBody>
      </p:sp>
      <p:sp>
        <p:nvSpPr>
          <p:cNvPr id="1051" name="Google Shape;1051;p147"/>
          <p:cNvSpPr txBox="1">
            <a:spLocks noGrp="1"/>
          </p:cNvSpPr>
          <p:nvPr>
            <p:ph type="body" idx="1"/>
          </p:nvPr>
        </p:nvSpPr>
        <p:spPr>
          <a:xfrm>
            <a:off x="537882" y="1369219"/>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b="1" dirty="0" smtClean="0"/>
              <a:t>Improvement in all key indicators from the state.</a:t>
            </a:r>
          </a:p>
          <a:p>
            <a:pPr marL="0" indent="0">
              <a:buNone/>
            </a:pPr>
            <a:r>
              <a:rPr lang="en-US" dirty="0" smtClean="0">
                <a:latin typeface="Calibri" panose="020F0502020204030204" pitchFamily="34" charset="0"/>
                <a:ea typeface="Calibri" panose="020F0502020204030204" pitchFamily="34" charset="0"/>
                <a:cs typeface="Times New Roman" panose="02020603050405020304" pitchFamily="18" charset="0"/>
              </a:rPr>
              <a:t>Third-grade </a:t>
            </a:r>
            <a:r>
              <a:rPr lang="en-US" dirty="0">
                <a:latin typeface="Calibri" panose="020F0502020204030204" pitchFamily="34" charset="0"/>
                <a:ea typeface="Calibri" panose="020F0502020204030204" pitchFamily="34" charset="0"/>
                <a:cs typeface="Times New Roman" panose="02020603050405020304" pitchFamily="18" charset="0"/>
              </a:rPr>
              <a:t>reading proficiency </a:t>
            </a:r>
            <a:r>
              <a:rPr lang="en-US" dirty="0" smtClean="0">
                <a:latin typeface="Calibri" panose="020F0502020204030204" pitchFamily="34" charset="0"/>
                <a:ea typeface="Calibri" panose="020F0502020204030204" pitchFamily="34" charset="0"/>
                <a:cs typeface="Times New Roman" panose="02020603050405020304" pitchFamily="18" charset="0"/>
              </a:rPr>
              <a:t>rates-60%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Ninth-grade on-track </a:t>
            </a:r>
            <a:r>
              <a:rPr lang="en-US" dirty="0" smtClean="0">
                <a:latin typeface="Calibri" panose="020F0502020204030204" pitchFamily="34" charset="0"/>
                <a:ea typeface="Calibri" panose="020F0502020204030204" pitchFamily="34" charset="0"/>
                <a:cs typeface="Times New Roman" panose="02020603050405020304" pitchFamily="18" charset="0"/>
              </a:rPr>
              <a:t>rates-90%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Regular attendance </a:t>
            </a:r>
            <a:r>
              <a:rPr lang="en-US" dirty="0" smtClean="0">
                <a:latin typeface="Calibri" panose="020F0502020204030204" pitchFamily="34" charset="0"/>
                <a:ea typeface="Calibri" panose="020F0502020204030204" pitchFamily="34" charset="0"/>
                <a:cs typeface="Times New Roman" panose="02020603050405020304" pitchFamily="18" charset="0"/>
              </a:rPr>
              <a:t>rates-80%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Four-year or on-time graduation </a:t>
            </a:r>
            <a:r>
              <a:rPr lang="en-US" dirty="0" smtClean="0">
                <a:latin typeface="Calibri" panose="020F0502020204030204" pitchFamily="34" charset="0"/>
                <a:ea typeface="Calibri" panose="020F0502020204030204" pitchFamily="34" charset="0"/>
                <a:cs typeface="Times New Roman" panose="02020603050405020304" pitchFamily="18" charset="0"/>
              </a:rPr>
              <a:t>rates-90%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Five-year completion </a:t>
            </a:r>
            <a:r>
              <a:rPr lang="en-US" dirty="0" smtClean="0">
                <a:latin typeface="Calibri" panose="020F0502020204030204" pitchFamily="34" charset="0"/>
                <a:ea typeface="Calibri" panose="020F0502020204030204" pitchFamily="34" charset="0"/>
                <a:cs typeface="Times New Roman" panose="02020603050405020304" pitchFamily="18" charset="0"/>
              </a:rPr>
              <a:t>rates-100%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90000"/>
              </a:lnSpc>
              <a:spcBef>
                <a:spcPts val="1000"/>
              </a:spcBef>
              <a:spcAft>
                <a:spcPts val="0"/>
              </a:spcAft>
              <a:buSzPts val="1800"/>
              <a:buNone/>
            </a:pPr>
            <a:endParaRPr dirty="0"/>
          </a:p>
        </p:txBody>
      </p:sp>
      <p:sp>
        <p:nvSpPr>
          <p:cNvPr id="1053" name="Google Shape;1053;p14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8" name="Google Shape;1068;p149"/>
          <p:cNvSpPr txBox="1">
            <a:spLocks noGrp="1"/>
          </p:cNvSpPr>
          <p:nvPr>
            <p:ph type="title"/>
          </p:nvPr>
        </p:nvSpPr>
        <p:spPr>
          <a:xfrm>
            <a:off x="537882" y="214797"/>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1000"/>
              </a:spcBef>
              <a:spcAft>
                <a:spcPts val="0"/>
              </a:spcAft>
              <a:buSzPts val="1946"/>
              <a:buNone/>
            </a:pPr>
            <a:r>
              <a:rPr lang="en-US" dirty="0"/>
              <a:t>Key Investments:</a:t>
            </a:r>
          </a:p>
        </p:txBody>
      </p:sp>
      <p:sp>
        <p:nvSpPr>
          <p:cNvPr id="1069" name="Google Shape;1069;p14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
        <p:nvSpPr>
          <p:cNvPr id="2" name="Text Placeholder 1"/>
          <p:cNvSpPr>
            <a:spLocks noGrp="1"/>
          </p:cNvSpPr>
          <p:nvPr>
            <p:ph type="body" idx="1"/>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868520978"/>
              </p:ext>
            </p:extLst>
          </p:nvPr>
        </p:nvGraphicFramePr>
        <p:xfrm>
          <a:off x="537882" y="1113004"/>
          <a:ext cx="8088300" cy="3491840"/>
        </p:xfrm>
        <a:graphic>
          <a:graphicData uri="http://schemas.openxmlformats.org/drawingml/2006/table">
            <a:tbl>
              <a:tblPr firstRow="1" bandRow="1">
                <a:tableStyleId>{5C22544A-7EE6-4342-B048-85BDC9FD1C3A}</a:tableStyleId>
              </a:tblPr>
              <a:tblGrid>
                <a:gridCol w="6373057">
                  <a:extLst>
                    <a:ext uri="{9D8B030D-6E8A-4147-A177-3AD203B41FA5}">
                      <a16:colId xmlns:a16="http://schemas.microsoft.com/office/drawing/2014/main" val="3778951250"/>
                    </a:ext>
                  </a:extLst>
                </a:gridCol>
                <a:gridCol w="1715243">
                  <a:extLst>
                    <a:ext uri="{9D8B030D-6E8A-4147-A177-3AD203B41FA5}">
                      <a16:colId xmlns:a16="http://schemas.microsoft.com/office/drawing/2014/main" val="2807235692"/>
                    </a:ext>
                  </a:extLst>
                </a:gridCol>
              </a:tblGrid>
              <a:tr h="349184">
                <a:tc>
                  <a:txBody>
                    <a:bodyPr/>
                    <a:lstStyle/>
                    <a:p>
                      <a:pPr algn="ctr"/>
                      <a:r>
                        <a:rPr lang="en-US" dirty="0" smtClean="0"/>
                        <a:t>Investment</a:t>
                      </a:r>
                      <a:endParaRPr lang="en-US" dirty="0"/>
                    </a:p>
                  </a:txBody>
                  <a:tcPr/>
                </a:tc>
                <a:tc>
                  <a:txBody>
                    <a:bodyPr/>
                    <a:lstStyle/>
                    <a:p>
                      <a:pPr algn="ctr"/>
                      <a:r>
                        <a:rPr lang="en-US" dirty="0" smtClean="0"/>
                        <a:t>Cost</a:t>
                      </a:r>
                      <a:endParaRPr lang="en-US" dirty="0"/>
                    </a:p>
                  </a:txBody>
                  <a:tcPr/>
                </a:tc>
                <a:extLst>
                  <a:ext uri="{0D108BD9-81ED-4DB2-BD59-A6C34878D82A}">
                    <a16:rowId xmlns:a16="http://schemas.microsoft.com/office/drawing/2014/main" val="2366459256"/>
                  </a:ext>
                </a:extLst>
              </a:tr>
              <a:tr h="349184">
                <a:tc>
                  <a:txBody>
                    <a:bodyPr/>
                    <a:lstStyle/>
                    <a:p>
                      <a:r>
                        <a:rPr lang="en-US" dirty="0" smtClean="0"/>
                        <a:t>District Nurse + Benefits</a:t>
                      </a:r>
                      <a:endParaRPr lang="en-US" dirty="0"/>
                    </a:p>
                  </a:txBody>
                  <a:tcPr/>
                </a:tc>
                <a:tc>
                  <a:txBody>
                    <a:bodyPr/>
                    <a:lstStyle/>
                    <a:p>
                      <a:r>
                        <a:rPr lang="en-US" dirty="0" smtClean="0"/>
                        <a:t>$88,000</a:t>
                      </a:r>
                      <a:endParaRPr lang="en-US" dirty="0"/>
                    </a:p>
                  </a:txBody>
                  <a:tcPr/>
                </a:tc>
                <a:extLst>
                  <a:ext uri="{0D108BD9-81ED-4DB2-BD59-A6C34878D82A}">
                    <a16:rowId xmlns:a16="http://schemas.microsoft.com/office/drawing/2014/main" val="2780789595"/>
                  </a:ext>
                </a:extLst>
              </a:tr>
              <a:tr h="349184">
                <a:tc>
                  <a:txBody>
                    <a:bodyPr/>
                    <a:lstStyle/>
                    <a:p>
                      <a:r>
                        <a:rPr lang="en-US" dirty="0" smtClean="0"/>
                        <a:t>Elementary Librarian + Benefits</a:t>
                      </a:r>
                      <a:endParaRPr lang="en-US" dirty="0"/>
                    </a:p>
                  </a:txBody>
                  <a:tcPr/>
                </a:tc>
                <a:tc>
                  <a:txBody>
                    <a:bodyPr/>
                    <a:lstStyle/>
                    <a:p>
                      <a:r>
                        <a:rPr lang="en-US" dirty="0" smtClean="0"/>
                        <a:t>$40,000</a:t>
                      </a:r>
                      <a:endParaRPr lang="en-US" dirty="0"/>
                    </a:p>
                  </a:txBody>
                  <a:tcPr/>
                </a:tc>
                <a:extLst>
                  <a:ext uri="{0D108BD9-81ED-4DB2-BD59-A6C34878D82A}">
                    <a16:rowId xmlns:a16="http://schemas.microsoft.com/office/drawing/2014/main" val="2193252244"/>
                  </a:ext>
                </a:extLst>
              </a:tr>
              <a:tr h="349184">
                <a:tc>
                  <a:txBody>
                    <a:bodyPr/>
                    <a:lstStyle/>
                    <a:p>
                      <a:r>
                        <a:rPr lang="en-US" dirty="0" smtClean="0"/>
                        <a:t>Community Engagement Activities (BBQ &amp; </a:t>
                      </a:r>
                      <a:r>
                        <a:rPr lang="en-US" dirty="0" err="1" smtClean="0"/>
                        <a:t>Dr</a:t>
                      </a:r>
                      <a:r>
                        <a:rPr lang="en-US" dirty="0" smtClean="0"/>
                        <a:t> Seuss Night)</a:t>
                      </a:r>
                      <a:endParaRPr lang="en-US" dirty="0"/>
                    </a:p>
                  </a:txBody>
                  <a:tcPr/>
                </a:tc>
                <a:tc>
                  <a:txBody>
                    <a:bodyPr/>
                    <a:lstStyle/>
                    <a:p>
                      <a:r>
                        <a:rPr lang="en-US" dirty="0" smtClean="0"/>
                        <a:t>$</a:t>
                      </a:r>
                      <a:r>
                        <a:rPr lang="en-US" dirty="0" smtClean="0"/>
                        <a:t>17,000</a:t>
                      </a:r>
                      <a:endParaRPr lang="en-US" dirty="0"/>
                    </a:p>
                  </a:txBody>
                  <a:tcPr/>
                </a:tc>
                <a:extLst>
                  <a:ext uri="{0D108BD9-81ED-4DB2-BD59-A6C34878D82A}">
                    <a16:rowId xmlns:a16="http://schemas.microsoft.com/office/drawing/2014/main" val="721811136"/>
                  </a:ext>
                </a:extLst>
              </a:tr>
              <a:tr h="349184">
                <a:tc>
                  <a:txBody>
                    <a:bodyPr/>
                    <a:lstStyle/>
                    <a:p>
                      <a:r>
                        <a:rPr lang="en-US" dirty="0" smtClean="0"/>
                        <a:t>Professional Development (</a:t>
                      </a:r>
                      <a:r>
                        <a:rPr lang="en-US" dirty="0" err="1" smtClean="0"/>
                        <a:t>PBiS</a:t>
                      </a:r>
                      <a:r>
                        <a:rPr lang="en-US" dirty="0" smtClean="0"/>
                        <a:t> &amp; Early Literacy)</a:t>
                      </a:r>
                      <a:endParaRPr lang="en-US" dirty="0"/>
                    </a:p>
                  </a:txBody>
                  <a:tcPr/>
                </a:tc>
                <a:tc>
                  <a:txBody>
                    <a:bodyPr/>
                    <a:lstStyle/>
                    <a:p>
                      <a:r>
                        <a:rPr lang="en-US" dirty="0" smtClean="0"/>
                        <a:t>$70,000</a:t>
                      </a:r>
                      <a:endParaRPr lang="en-US" dirty="0"/>
                    </a:p>
                  </a:txBody>
                  <a:tcPr/>
                </a:tc>
                <a:extLst>
                  <a:ext uri="{0D108BD9-81ED-4DB2-BD59-A6C34878D82A}">
                    <a16:rowId xmlns:a16="http://schemas.microsoft.com/office/drawing/2014/main" val="2052267438"/>
                  </a:ext>
                </a:extLst>
              </a:tr>
              <a:tr h="349184">
                <a:tc>
                  <a:txBody>
                    <a:bodyPr/>
                    <a:lstStyle/>
                    <a:p>
                      <a:r>
                        <a:rPr lang="en-US" dirty="0" smtClean="0"/>
                        <a:t>Student Services Specialist + Benefits</a:t>
                      </a:r>
                      <a:endParaRPr lang="en-US" dirty="0"/>
                    </a:p>
                  </a:txBody>
                  <a:tcPr/>
                </a:tc>
                <a:tc>
                  <a:txBody>
                    <a:bodyPr/>
                    <a:lstStyle/>
                    <a:p>
                      <a:r>
                        <a:rPr lang="en-US" dirty="0" smtClean="0"/>
                        <a:t>$50,000</a:t>
                      </a:r>
                      <a:endParaRPr lang="en-US" dirty="0"/>
                    </a:p>
                  </a:txBody>
                  <a:tcPr/>
                </a:tc>
                <a:extLst>
                  <a:ext uri="{0D108BD9-81ED-4DB2-BD59-A6C34878D82A}">
                    <a16:rowId xmlns:a16="http://schemas.microsoft.com/office/drawing/2014/main" val="2024814864"/>
                  </a:ext>
                </a:extLst>
              </a:tr>
              <a:tr h="349184">
                <a:tc>
                  <a:txBody>
                    <a:bodyPr/>
                    <a:lstStyle/>
                    <a:p>
                      <a:r>
                        <a:rPr lang="en-US" dirty="0" smtClean="0"/>
                        <a:t>K-6 Transition Specialist</a:t>
                      </a:r>
                      <a:endParaRPr lang="en-US" dirty="0"/>
                    </a:p>
                  </a:txBody>
                  <a:tcPr/>
                </a:tc>
                <a:tc>
                  <a:txBody>
                    <a:bodyPr/>
                    <a:lstStyle/>
                    <a:p>
                      <a:r>
                        <a:rPr lang="en-US" dirty="0" smtClean="0"/>
                        <a:t>$60,000</a:t>
                      </a:r>
                      <a:endParaRPr lang="en-US" dirty="0"/>
                    </a:p>
                  </a:txBody>
                  <a:tcPr/>
                </a:tc>
                <a:extLst>
                  <a:ext uri="{0D108BD9-81ED-4DB2-BD59-A6C34878D82A}">
                    <a16:rowId xmlns:a16="http://schemas.microsoft.com/office/drawing/2014/main" val="3484169501"/>
                  </a:ext>
                </a:extLst>
              </a:tr>
              <a:tr h="349184">
                <a:tc>
                  <a:txBody>
                    <a:bodyPr/>
                    <a:lstStyle/>
                    <a:p>
                      <a:r>
                        <a:rPr lang="en-US" dirty="0" smtClean="0"/>
                        <a:t>Dual Credit Coordinator </a:t>
                      </a:r>
                      <a:endParaRPr lang="en-US" dirty="0"/>
                    </a:p>
                  </a:txBody>
                  <a:tcPr/>
                </a:tc>
                <a:tc>
                  <a:txBody>
                    <a:bodyPr/>
                    <a:lstStyle/>
                    <a:p>
                      <a:r>
                        <a:rPr lang="en-US" dirty="0" smtClean="0"/>
                        <a:t>$15,000</a:t>
                      </a:r>
                      <a:endParaRPr lang="en-US" dirty="0"/>
                    </a:p>
                  </a:txBody>
                  <a:tcPr/>
                </a:tc>
                <a:extLst>
                  <a:ext uri="{0D108BD9-81ED-4DB2-BD59-A6C34878D82A}">
                    <a16:rowId xmlns:a16="http://schemas.microsoft.com/office/drawing/2014/main" val="4103027759"/>
                  </a:ext>
                </a:extLst>
              </a:tr>
              <a:tr h="349184">
                <a:tc>
                  <a:txBody>
                    <a:bodyPr/>
                    <a:lstStyle/>
                    <a:p>
                      <a:r>
                        <a:rPr lang="en-US" dirty="0" smtClean="0"/>
                        <a:t>Counseling Services</a:t>
                      </a:r>
                      <a:endParaRPr lang="en-US" dirty="0"/>
                    </a:p>
                  </a:txBody>
                  <a:tcPr/>
                </a:tc>
                <a:tc>
                  <a:txBody>
                    <a:bodyPr/>
                    <a:lstStyle/>
                    <a:p>
                      <a:r>
                        <a:rPr lang="en-US" dirty="0" smtClean="0"/>
                        <a:t>$20,000</a:t>
                      </a:r>
                      <a:endParaRPr lang="en-US" dirty="0"/>
                    </a:p>
                  </a:txBody>
                  <a:tcPr/>
                </a:tc>
                <a:extLst>
                  <a:ext uri="{0D108BD9-81ED-4DB2-BD59-A6C34878D82A}">
                    <a16:rowId xmlns:a16="http://schemas.microsoft.com/office/drawing/2014/main" val="2630944368"/>
                  </a:ext>
                </a:extLst>
              </a:tr>
              <a:tr h="349184">
                <a:tc>
                  <a:txBody>
                    <a:bodyPr/>
                    <a:lstStyle/>
                    <a:p>
                      <a:r>
                        <a:rPr lang="en-US" dirty="0" smtClean="0"/>
                        <a:t>Total</a:t>
                      </a:r>
                      <a:endParaRPr lang="en-US" dirty="0"/>
                    </a:p>
                  </a:txBody>
                  <a:tcPr/>
                </a:tc>
                <a:tc>
                  <a:txBody>
                    <a:bodyPr/>
                    <a:lstStyle/>
                    <a:p>
                      <a:r>
                        <a:rPr lang="en-US" dirty="0" smtClean="0"/>
                        <a:t>$</a:t>
                      </a:r>
                      <a:r>
                        <a:rPr lang="en-US" dirty="0" smtClean="0"/>
                        <a:t>357,000</a:t>
                      </a:r>
                      <a:endParaRPr lang="en-US" dirty="0"/>
                    </a:p>
                  </a:txBody>
                  <a:tcPr/>
                </a:tc>
                <a:extLst>
                  <a:ext uri="{0D108BD9-81ED-4DB2-BD59-A6C34878D82A}">
                    <a16:rowId xmlns:a16="http://schemas.microsoft.com/office/drawing/2014/main" val="2441057097"/>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2" name="Google Shape;1092;p152"/>
          <p:cNvSpPr txBox="1">
            <a:spLocks noGrp="1"/>
          </p:cNvSpPr>
          <p:nvPr>
            <p:ph type="title"/>
          </p:nvPr>
        </p:nvSpPr>
        <p:spPr>
          <a:xfrm>
            <a:off x="537882" y="386625"/>
            <a:ext cx="8088300" cy="770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990"/>
              <a:buNone/>
            </a:pPr>
            <a:r>
              <a:rPr lang="en-US" sz="3659"/>
              <a:t>Longitudinal Performance Growth Targets (LPGTs)</a:t>
            </a:r>
            <a:endParaRPr sz="3659"/>
          </a:p>
        </p:txBody>
      </p:sp>
      <p:sp>
        <p:nvSpPr>
          <p:cNvPr id="1093" name="Google Shape;1093;p152"/>
          <p:cNvSpPr txBox="1"/>
          <p:nvPr/>
        </p:nvSpPr>
        <p:spPr>
          <a:xfrm>
            <a:off x="253675" y="1084675"/>
            <a:ext cx="8555100" cy="3455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400"/>
              <a:buFont typeface="Arial"/>
              <a:buNone/>
            </a:pPr>
            <a:r>
              <a:rPr lang="en-US" sz="2200" b="1" i="0" u="none" strike="noStrike" cap="none">
                <a:solidFill>
                  <a:schemeClr val="dk1"/>
                </a:solidFill>
                <a:latin typeface="Calibri"/>
                <a:ea typeface="Calibri"/>
                <a:cs typeface="Calibri"/>
                <a:sym typeface="Calibri"/>
              </a:rPr>
              <a:t>ODE will co-develop Longitudinal Performance Growth Targets with grant recipients, based on:</a:t>
            </a:r>
            <a:endParaRPr sz="2200" b="1" i="0" u="none" strike="noStrike" cap="none">
              <a:solidFill>
                <a:schemeClr val="dk1"/>
              </a:solidFill>
              <a:latin typeface="Calibri"/>
              <a:ea typeface="Calibri"/>
              <a:cs typeface="Calibri"/>
              <a:sym typeface="Calibri"/>
            </a:endParaRPr>
          </a:p>
          <a:p>
            <a:pPr marL="685800" marR="0" lvl="1"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Data available for longitudinal analysis;</a:t>
            </a:r>
            <a:endParaRPr sz="2200" b="0" i="0" u="none" strike="noStrike" cap="none">
              <a:solidFill>
                <a:schemeClr val="dk1"/>
              </a:solidFill>
              <a:latin typeface="Calibri"/>
              <a:ea typeface="Calibri"/>
              <a:cs typeface="Calibri"/>
              <a:sym typeface="Calibri"/>
            </a:endParaRPr>
          </a:p>
          <a:p>
            <a:pPr marL="685800" marR="0" lvl="1"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Guidance established by the department; and</a:t>
            </a:r>
            <a:endParaRPr sz="2200" b="0" i="0" u="none" strike="noStrike" cap="none">
              <a:solidFill>
                <a:schemeClr val="dk1"/>
              </a:solidFill>
              <a:latin typeface="Calibri"/>
              <a:ea typeface="Calibri"/>
              <a:cs typeface="Calibri"/>
              <a:sym typeface="Calibri"/>
            </a:endParaRPr>
          </a:p>
          <a:p>
            <a:pPr marL="685800" marR="0" lvl="1"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Overall and disaggregated rates for the following metrics: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Third-grade reading proficiency rates measured by ELA</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Ninth-grade on-track rates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5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Regular attendance rates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Four-year or on-time graduation rates</a:t>
            </a:r>
            <a:endParaRPr sz="2200" b="0" i="0" u="none" strike="noStrike" cap="none">
              <a:solidFill>
                <a:schemeClr val="dk1"/>
              </a:solidFill>
              <a:latin typeface="Calibri"/>
              <a:ea typeface="Calibri"/>
              <a:cs typeface="Calibri"/>
              <a:sym typeface="Calibri"/>
            </a:endParaRPr>
          </a:p>
          <a:p>
            <a:pPr marL="1028700" marR="0" lvl="2" indent="-304800" algn="l" rtl="0">
              <a:lnSpc>
                <a:spcPct val="90000"/>
              </a:lnSpc>
              <a:spcBef>
                <a:spcPts val="40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Five-year completion rates</a:t>
            </a:r>
            <a:endParaRPr sz="2200" b="0" i="0" u="none" strike="noStrike" cap="none">
              <a:solidFill>
                <a:schemeClr val="dk1"/>
              </a:solidFill>
              <a:latin typeface="Calibri"/>
              <a:ea typeface="Calibri"/>
              <a:cs typeface="Calibri"/>
              <a:sym typeface="Calibri"/>
            </a:endParaRPr>
          </a:p>
        </p:txBody>
      </p:sp>
      <p:sp>
        <p:nvSpPr>
          <p:cNvPr id="1094" name="Google Shape;1094;p152"/>
          <p:cNvSpPr txBox="1"/>
          <p:nvPr/>
        </p:nvSpPr>
        <p:spPr>
          <a:xfrm>
            <a:off x="5922025" y="3332775"/>
            <a:ext cx="2704200" cy="1207200"/>
          </a:xfrm>
          <a:prstGeom prst="rect">
            <a:avLst/>
          </a:prstGeom>
          <a:solidFill>
            <a:srgbClr val="E7F5F3"/>
          </a:solidFill>
          <a:ln w="9525" cap="flat" cmpd="sng">
            <a:solidFill>
              <a:srgbClr val="00A8A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*Grantees may also set local optional metrics</a:t>
            </a:r>
            <a:endParaRPr sz="2200" b="0" i="0" u="none" strike="noStrike" cap="none">
              <a:solidFill>
                <a:schemeClr val="dk1"/>
              </a:solidFill>
              <a:latin typeface="Calibri"/>
              <a:ea typeface="Calibri"/>
              <a:cs typeface="Calibri"/>
              <a:sym typeface="Calibri"/>
            </a:endParaRPr>
          </a:p>
        </p:txBody>
      </p:sp>
      <p:sp>
        <p:nvSpPr>
          <p:cNvPr id="1091" name="Google Shape;1091;p152"/>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54"/>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What Happens Next? </a:t>
            </a:r>
            <a:endParaRPr/>
          </a:p>
        </p:txBody>
      </p:sp>
      <p:pic>
        <p:nvPicPr>
          <p:cNvPr id="1110" name="Google Shape;1110;p154" descr="Graph of application timeline. "/>
          <p:cNvPicPr preferRelativeResize="0"/>
          <p:nvPr/>
        </p:nvPicPr>
        <p:blipFill rotWithShape="1">
          <a:blip r:embed="rId3">
            <a:alphaModFix/>
          </a:blip>
          <a:srcRect l="7649" r="3285"/>
          <a:stretch/>
        </p:blipFill>
        <p:spPr>
          <a:xfrm>
            <a:off x="1256550" y="1113000"/>
            <a:ext cx="5617450" cy="3485400"/>
          </a:xfrm>
          <a:prstGeom prst="rect">
            <a:avLst/>
          </a:prstGeom>
          <a:noFill/>
          <a:ln>
            <a:noFill/>
          </a:ln>
        </p:spPr>
      </p:pic>
      <p:sp>
        <p:nvSpPr>
          <p:cNvPr id="1111" name="Google Shape;1111;p154">
            <a:extLst>
              <a:ext uri="{C183D7F6-B498-43B3-948B-1728B52AA6E4}">
                <adec:decorative xmlns="" xmlns:adec="http://schemas.microsoft.com/office/drawing/2017/decorative" val="1"/>
              </a:ext>
            </a:extLst>
          </p:cNvPr>
          <p:cNvSpPr/>
          <p:nvPr/>
        </p:nvSpPr>
        <p:spPr>
          <a:xfrm>
            <a:off x="1774200" y="3679600"/>
            <a:ext cx="414600" cy="4461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3" name="Google Shape;1113;p154">
            <a:extLst>
              <a:ext uri="{C183D7F6-B498-43B3-948B-1728B52AA6E4}">
                <adec:decorative xmlns="" xmlns:adec="http://schemas.microsoft.com/office/drawing/2017/decorative" val="1"/>
              </a:ext>
            </a:extLst>
          </p:cNvPr>
          <p:cNvSpPr/>
          <p:nvPr/>
        </p:nvSpPr>
        <p:spPr>
          <a:xfrm>
            <a:off x="2282150" y="3931425"/>
            <a:ext cx="582600" cy="3807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4" name="Google Shape;1114;p154">
            <a:extLst>
              <a:ext uri="{C183D7F6-B498-43B3-948B-1728B52AA6E4}">
                <adec:decorative xmlns="" xmlns:adec="http://schemas.microsoft.com/office/drawing/2017/decorative" val="1"/>
              </a:ext>
            </a:extLst>
          </p:cNvPr>
          <p:cNvSpPr txBox="1"/>
          <p:nvPr/>
        </p:nvSpPr>
        <p:spPr>
          <a:xfrm>
            <a:off x="2235525" y="3877075"/>
            <a:ext cx="675900" cy="34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WE ARE HERE</a:t>
            </a:r>
            <a:endParaRPr sz="1000" b="1" i="0" u="none" strike="noStrike" cap="none">
              <a:solidFill>
                <a:schemeClr val="dk1"/>
              </a:solidFill>
              <a:latin typeface="Calibri"/>
              <a:ea typeface="Calibri"/>
              <a:cs typeface="Calibri"/>
              <a:sym typeface="Calibri"/>
            </a:endParaRPr>
          </a:p>
        </p:txBody>
      </p:sp>
      <p:sp>
        <p:nvSpPr>
          <p:cNvPr id="1115" name="Google Shape;1115;p154">
            <a:extLst>
              <a:ext uri="{C183D7F6-B498-43B3-948B-1728B52AA6E4}">
                <adec:decorative xmlns="" xmlns:adec="http://schemas.microsoft.com/office/drawing/2017/decorative" val="1"/>
              </a:ext>
            </a:extLst>
          </p:cNvPr>
          <p:cNvSpPr/>
          <p:nvPr/>
        </p:nvSpPr>
        <p:spPr>
          <a:xfrm>
            <a:off x="6335791" y="1493725"/>
            <a:ext cx="252000" cy="238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6" name="Google Shape;1116;p154" descr="A text box of &quot;will return to present to the board&quot;.">
            <a:extLst>
              <a:ext uri="{C183D7F6-B498-43B3-948B-1728B52AA6E4}">
                <adec:decorative xmlns="" xmlns:adec="http://schemas.microsoft.com/office/drawing/2017/decorative" val="0"/>
              </a:ext>
            </a:extLst>
          </p:cNvPr>
          <p:cNvSpPr/>
          <p:nvPr/>
        </p:nvSpPr>
        <p:spPr>
          <a:xfrm>
            <a:off x="6821125" y="1428750"/>
            <a:ext cx="1335600" cy="588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17" name="Google Shape;1117;p154">
            <a:extLst>
              <a:ext uri="{C183D7F6-B498-43B3-948B-1728B52AA6E4}">
                <adec:decorative xmlns="" xmlns:adec="http://schemas.microsoft.com/office/drawing/2017/decorative" val="1"/>
              </a:ext>
            </a:extLst>
          </p:cNvPr>
          <p:cNvSpPr txBox="1"/>
          <p:nvPr/>
        </p:nvSpPr>
        <p:spPr>
          <a:xfrm>
            <a:off x="6821125" y="1389925"/>
            <a:ext cx="1285200" cy="44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WILL RETURN TO PRESENT TO </a:t>
            </a:r>
            <a:endParaRPr sz="1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chemeClr val="dk1"/>
                </a:solidFill>
                <a:latin typeface="Calibri"/>
                <a:ea typeface="Calibri"/>
                <a:cs typeface="Calibri"/>
                <a:sym typeface="Calibri"/>
              </a:rPr>
              <a:t>THE BOARD</a:t>
            </a:r>
            <a:endParaRPr sz="1000" b="1" i="0" u="none" strike="noStrike" cap="none">
              <a:solidFill>
                <a:schemeClr val="dk1"/>
              </a:solidFill>
              <a:latin typeface="Calibri"/>
              <a:ea typeface="Calibri"/>
              <a:cs typeface="Calibri"/>
              <a:sym typeface="Calibri"/>
            </a:endParaRPr>
          </a:p>
        </p:txBody>
      </p:sp>
      <p:sp>
        <p:nvSpPr>
          <p:cNvPr id="1118" name="Google Shape;1118;p154">
            <a:extLst>
              <a:ext uri="{C183D7F6-B498-43B3-948B-1728B52AA6E4}">
                <adec:decorative xmlns="" xmlns:adec="http://schemas.microsoft.com/office/drawing/2017/decorative" val="1"/>
              </a:ext>
            </a:extLst>
          </p:cNvPr>
          <p:cNvSpPr txBox="1"/>
          <p:nvPr/>
        </p:nvSpPr>
        <p:spPr>
          <a:xfrm>
            <a:off x="4157225" y="3083600"/>
            <a:ext cx="252000" cy="14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a:t>
            </a:r>
            <a:endParaRPr sz="2400" b="0" i="0" u="none" strike="noStrike" cap="none">
              <a:solidFill>
                <a:schemeClr val="lt1"/>
              </a:solidFill>
              <a:latin typeface="Calibri"/>
              <a:ea typeface="Calibri"/>
              <a:cs typeface="Calibri"/>
              <a:sym typeface="Calibri"/>
            </a:endParaRPr>
          </a:p>
        </p:txBody>
      </p:sp>
      <p:sp>
        <p:nvSpPr>
          <p:cNvPr id="1108" name="Google Shape;1108;p154">
            <a:extLst>
              <a:ext uri="{C183D7F6-B498-43B3-948B-1728B52AA6E4}">
                <adec:decorative xmlns="" xmlns:adec="http://schemas.microsoft.com/office/drawing/2017/decorative" val="1"/>
              </a:ext>
            </a:extLst>
          </p:cNvPr>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
        <p:nvSpPr>
          <p:cNvPr id="1109" name="Google Shape;1109;p154"/>
          <p:cNvSpPr txBox="1"/>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16</a:t>
            </a:fld>
            <a:endParaRPr sz="1200" b="0" i="0" u="none" strike="noStrike" cap="none">
              <a:solidFill>
                <a:srgbClr val="59595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5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a:t>Questions &amp; Comments</a:t>
            </a:r>
            <a:endParaRPr/>
          </a:p>
        </p:txBody>
      </p:sp>
      <p:sp>
        <p:nvSpPr>
          <p:cNvPr id="1125" name="Google Shape;1125;p15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1126" name="Google Shape;1126;p155"/>
          <p:cNvSpPr txBox="1"/>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17</a:t>
            </a:fld>
            <a:endParaRPr sz="1200" b="0" i="0" u="none" strike="noStrike" cap="none">
              <a:solidFill>
                <a:srgbClr val="595959"/>
              </a:solidFill>
              <a:latin typeface="Calibri"/>
              <a:ea typeface="Calibri"/>
              <a:cs typeface="Calibri"/>
              <a:sym typeface="Calibri"/>
            </a:endParaRPr>
          </a:p>
        </p:txBody>
      </p:sp>
      <p:sp>
        <p:nvSpPr>
          <p:cNvPr id="1127" name="Google Shape;1127;p155" descr="Area for input. "/>
          <p:cNvSpPr txBox="1"/>
          <p:nvPr/>
        </p:nvSpPr>
        <p:spPr>
          <a:xfrm>
            <a:off x="537882" y="1369219"/>
            <a:ext cx="8088318" cy="30819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35"/>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Purpose for Presentation</a:t>
            </a:r>
            <a:endParaRPr/>
          </a:p>
        </p:txBody>
      </p:sp>
      <p:sp>
        <p:nvSpPr>
          <p:cNvPr id="957" name="Google Shape;957;p135"/>
          <p:cNvSpPr txBox="1"/>
          <p:nvPr/>
        </p:nvSpPr>
        <p:spPr>
          <a:xfrm>
            <a:off x="691722" y="1492415"/>
            <a:ext cx="4425000" cy="30007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To share what was prioritized in the plan given the range of inputs</a:t>
            </a:r>
            <a:endParaRPr sz="17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To explain how the plan was developed </a:t>
            </a:r>
            <a:endParaRPr sz="1700" b="0" i="0" u="none" strike="noStrike" cap="none" dirty="0">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2100"/>
              <a:buFont typeface="Calibri"/>
              <a:buChar char="•"/>
            </a:pPr>
            <a:r>
              <a:rPr lang="en-US" sz="2100" b="0" i="0" u="none" strike="noStrike" cap="none" dirty="0">
                <a:solidFill>
                  <a:srgbClr val="000000"/>
                </a:solidFill>
                <a:latin typeface="Calibri"/>
                <a:ea typeface="Calibri"/>
                <a:cs typeface="Calibri"/>
                <a:sym typeface="Calibri"/>
              </a:rPr>
              <a:t>To hear additional feedback on the plan now that it has been </a:t>
            </a:r>
            <a:r>
              <a:rPr lang="en-US" sz="2100" b="0" i="0" u="none" strike="noStrike" cap="none" dirty="0" smtClean="0">
                <a:solidFill>
                  <a:srgbClr val="000000"/>
                </a:solidFill>
                <a:latin typeface="Calibri"/>
                <a:ea typeface="Calibri"/>
                <a:cs typeface="Calibri"/>
                <a:sym typeface="Calibri"/>
              </a:rPr>
              <a:t>developed</a:t>
            </a:r>
          </a:p>
          <a:p>
            <a:pPr marL="285750" marR="0" lvl="0" indent="-285750" algn="l" rtl="0">
              <a:lnSpc>
                <a:spcPct val="100000"/>
              </a:lnSpc>
              <a:spcBef>
                <a:spcPts val="0"/>
              </a:spcBef>
              <a:spcAft>
                <a:spcPts val="0"/>
              </a:spcAft>
              <a:buClr>
                <a:srgbClr val="000000"/>
              </a:buClr>
              <a:buSzPts val="2100"/>
              <a:buFont typeface="Calibri"/>
              <a:buChar char="•"/>
            </a:pPr>
            <a:r>
              <a:rPr lang="en-US" sz="2100" dirty="0" smtClean="0">
                <a:latin typeface="Calibri"/>
                <a:ea typeface="Calibri"/>
                <a:cs typeface="Calibri"/>
                <a:sym typeface="Calibri"/>
              </a:rPr>
              <a:t>To seek approval from the </a:t>
            </a:r>
            <a:r>
              <a:rPr lang="en-US" sz="2100" dirty="0" err="1" smtClean="0">
                <a:latin typeface="Calibri"/>
                <a:ea typeface="Calibri"/>
                <a:cs typeface="Calibri"/>
                <a:sym typeface="Calibri"/>
              </a:rPr>
              <a:t>Yoncalla</a:t>
            </a:r>
            <a:r>
              <a:rPr lang="en-US" sz="2100" dirty="0" smtClean="0">
                <a:latin typeface="Calibri"/>
                <a:ea typeface="Calibri"/>
                <a:cs typeface="Calibri"/>
                <a:sym typeface="Calibri"/>
              </a:rPr>
              <a:t> School Board</a:t>
            </a:r>
            <a:endParaRPr sz="2100" b="0" i="0" u="none" strike="noStrike" cap="none" dirty="0">
              <a:solidFill>
                <a:srgbClr val="000000"/>
              </a:solidFill>
              <a:latin typeface="Calibri"/>
              <a:ea typeface="Calibri"/>
              <a:cs typeface="Calibri"/>
              <a:sym typeface="Calibri"/>
            </a:endParaRPr>
          </a:p>
        </p:txBody>
      </p:sp>
      <p:pic>
        <p:nvPicPr>
          <p:cNvPr id="958" name="Google Shape;958;p135" descr="How to Create a Business Community in Social Networks - Basic Blog Tips"/>
          <p:cNvPicPr preferRelativeResize="0"/>
          <p:nvPr/>
        </p:nvPicPr>
        <p:blipFill rotWithShape="1">
          <a:blip r:embed="rId3">
            <a:alphaModFix/>
          </a:blip>
          <a:srcRect/>
          <a:stretch/>
        </p:blipFill>
        <p:spPr>
          <a:xfrm>
            <a:off x="5612496" y="1331328"/>
            <a:ext cx="2910849" cy="2902460"/>
          </a:xfrm>
          <a:prstGeom prst="rect">
            <a:avLst/>
          </a:prstGeom>
          <a:noFill/>
          <a:ln>
            <a:noFill/>
          </a:ln>
        </p:spPr>
      </p:pic>
      <p:sp>
        <p:nvSpPr>
          <p:cNvPr id="955" name="Google Shape;955;p135">
            <a:extLst>
              <a:ext uri="{C183D7F6-B498-43B3-948B-1728B52AA6E4}">
                <adec:decorative xmlns="" xmlns:adec="http://schemas.microsoft.com/office/drawing/2017/decorative" val="1"/>
              </a:ext>
            </a:extLst>
          </p:cNvPr>
          <p:cNvSpPr txBox="1">
            <a:spLocks noGrp="1"/>
          </p:cNvSpPr>
          <p:nvPr>
            <p:ph type="body" idx="1"/>
          </p:nvPr>
        </p:nvSpPr>
        <p:spPr>
          <a:xfrm>
            <a:off x="5214938" y="1369219"/>
            <a:ext cx="3411244" cy="290246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SzPts val="1800"/>
              <a:buNone/>
            </a:pPr>
            <a:endParaRPr/>
          </a:p>
          <a:p>
            <a:pPr marL="0" lvl="0" indent="0" algn="l" rtl="0">
              <a:lnSpc>
                <a:spcPct val="90000"/>
              </a:lnSpc>
              <a:spcBef>
                <a:spcPts val="1000"/>
              </a:spcBef>
              <a:spcAft>
                <a:spcPts val="0"/>
              </a:spcAft>
              <a:buSzPts val="1800"/>
              <a:buNone/>
            </a:pPr>
            <a:endParaRPr/>
          </a:p>
        </p:txBody>
      </p:sp>
      <p:sp>
        <p:nvSpPr>
          <p:cNvPr id="956" name="Google Shape;956;p135"/>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137"/>
          <p:cNvSpPr txBox="1">
            <a:spLocks noGrp="1"/>
          </p:cNvSpPr>
          <p:nvPr>
            <p:ph type="title"/>
          </p:nvPr>
        </p:nvSpPr>
        <p:spPr>
          <a:xfrm>
            <a:off x="272900" y="252200"/>
            <a:ext cx="3212100" cy="2561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300"/>
              <a:t>Aligned Programs &amp; Common Goals </a:t>
            </a:r>
            <a:endParaRPr sz="4300"/>
          </a:p>
        </p:txBody>
      </p:sp>
      <p:sp>
        <p:nvSpPr>
          <p:cNvPr id="974" name="Google Shape;974;p137"/>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pic>
        <p:nvPicPr>
          <p:cNvPr id="975" name="Google Shape;975;p137" descr="Graph of all Intgerated Programs within OEII, their common elements, and common goals. "/>
          <p:cNvPicPr preferRelativeResize="0"/>
          <p:nvPr/>
        </p:nvPicPr>
        <p:blipFill rotWithShape="1">
          <a:blip r:embed="rId3">
            <a:alphaModFix/>
          </a:blip>
          <a:srcRect/>
          <a:stretch/>
        </p:blipFill>
        <p:spPr>
          <a:xfrm>
            <a:off x="3550466" y="203500"/>
            <a:ext cx="5382434" cy="440135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2" name="Google Shape;982;p138"/>
          <p:cNvSpPr txBox="1">
            <a:spLocks noGrp="1"/>
          </p:cNvSpPr>
          <p:nvPr>
            <p:ph type="title"/>
          </p:nvPr>
        </p:nvSpPr>
        <p:spPr>
          <a:xfrm>
            <a:off x="537875" y="342900"/>
            <a:ext cx="8088300" cy="795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30964"/>
              <a:buNone/>
            </a:pPr>
            <a:r>
              <a:rPr lang="en-US" sz="3733"/>
              <a:t>Summary of Program Purpose</a:t>
            </a:r>
            <a:endParaRPr sz="3733"/>
          </a:p>
          <a:p>
            <a:pPr marL="0" lvl="0" indent="0" algn="l" rtl="0">
              <a:lnSpc>
                <a:spcPct val="90000"/>
              </a:lnSpc>
              <a:spcBef>
                <a:spcPts val="0"/>
              </a:spcBef>
              <a:spcAft>
                <a:spcPts val="0"/>
              </a:spcAft>
              <a:buSzPct val="282105"/>
              <a:buNone/>
            </a:pPr>
            <a:r>
              <a:rPr lang="en-US" sz="1733" i="1"/>
              <a:t>Centering supports from kindergarten readiness through college &amp; career and especially for focal group students. </a:t>
            </a:r>
            <a:endParaRPr sz="1733" i="1"/>
          </a:p>
        </p:txBody>
      </p:sp>
      <p:sp>
        <p:nvSpPr>
          <p:cNvPr id="981" name="Google Shape;981;p138"/>
          <p:cNvSpPr txBox="1">
            <a:spLocks noGrp="1"/>
          </p:cNvSpPr>
          <p:nvPr>
            <p:ph type="body" idx="1"/>
          </p:nvPr>
        </p:nvSpPr>
        <p:spPr>
          <a:xfrm>
            <a:off x="234175" y="1230925"/>
            <a:ext cx="8723100" cy="37452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323"/>
              <a:buNone/>
            </a:pPr>
            <a:r>
              <a:rPr lang="en-US" sz="2200" b="1"/>
              <a:t>Continuous Improvement Planning (CIP)</a:t>
            </a:r>
            <a:r>
              <a:rPr lang="en-US" sz="2200"/>
              <a:t> - A process involving educator collaboration, data analysis, professional learning and reflection - toward improved outcomes for students and especially students experiencing disparity. </a:t>
            </a:r>
            <a:endParaRPr sz="2200"/>
          </a:p>
          <a:p>
            <a:pPr marL="0" lvl="0" indent="0" algn="l" rtl="0">
              <a:lnSpc>
                <a:spcPct val="100000"/>
              </a:lnSpc>
              <a:spcBef>
                <a:spcPts val="1000"/>
              </a:spcBef>
              <a:spcAft>
                <a:spcPts val="0"/>
              </a:spcAft>
              <a:buSzPts val="2323"/>
              <a:buNone/>
            </a:pPr>
            <a:r>
              <a:rPr lang="en-US" sz="2200" b="1"/>
              <a:t>Every Day Matters - (EDM) - </a:t>
            </a:r>
            <a:r>
              <a:rPr lang="en-US" sz="2200"/>
              <a:t>Embedded across the five other programs, focusing attention on student engagement, school culture, climate/safety &amp; culturally sustaining pedagogy.</a:t>
            </a:r>
            <a:endParaRPr sz="2200"/>
          </a:p>
          <a:p>
            <a:pPr marL="0" lvl="0" indent="0" algn="l" rtl="0">
              <a:lnSpc>
                <a:spcPct val="100000"/>
              </a:lnSpc>
              <a:spcBef>
                <a:spcPts val="1000"/>
              </a:spcBef>
              <a:spcAft>
                <a:spcPts val="0"/>
              </a:spcAft>
              <a:buClr>
                <a:schemeClr val="dk1"/>
              </a:buClr>
              <a:buSzPts val="2323"/>
              <a:buFont typeface="Arial"/>
              <a:buNone/>
            </a:pPr>
            <a:r>
              <a:rPr lang="en-US" sz="2200" b="1"/>
              <a:t>Career Connected Learning (CCL) - </a:t>
            </a:r>
            <a:r>
              <a:rPr lang="en-US" sz="2200"/>
              <a:t>Framework of career awareness, exploration, preparation, and training that is both learner-relevant and directly linked to professional and industry-based expectations.</a:t>
            </a:r>
            <a:endParaRPr sz="2200"/>
          </a:p>
          <a:p>
            <a:pPr marL="0" lvl="0" indent="0" algn="l" rtl="0">
              <a:lnSpc>
                <a:spcPct val="90000"/>
              </a:lnSpc>
              <a:spcBef>
                <a:spcPts val="1000"/>
              </a:spcBef>
              <a:spcAft>
                <a:spcPts val="0"/>
              </a:spcAft>
              <a:buSzPts val="2323"/>
              <a:buNone/>
            </a:pPr>
            <a:endParaRPr sz="2200"/>
          </a:p>
          <a:p>
            <a:pPr marL="0" lvl="0" indent="0" algn="l" rtl="0">
              <a:lnSpc>
                <a:spcPct val="90000"/>
              </a:lnSpc>
              <a:spcBef>
                <a:spcPts val="1000"/>
              </a:spcBef>
              <a:spcAft>
                <a:spcPts val="0"/>
              </a:spcAft>
              <a:buSzPts val="2323"/>
              <a:buNone/>
            </a:pPr>
            <a:endParaRPr sz="2200"/>
          </a:p>
          <a:p>
            <a:pPr marL="0" lvl="0" indent="0" algn="l" rtl="0">
              <a:lnSpc>
                <a:spcPct val="90000"/>
              </a:lnSpc>
              <a:spcBef>
                <a:spcPts val="1000"/>
              </a:spcBef>
              <a:spcAft>
                <a:spcPts val="0"/>
              </a:spcAft>
              <a:buSzPts val="2323"/>
              <a:buNone/>
            </a:pPr>
            <a:endParaRPr sz="2200"/>
          </a:p>
          <a:p>
            <a:pPr marL="0" lvl="0" indent="0" algn="l" rtl="0">
              <a:lnSpc>
                <a:spcPct val="90000"/>
              </a:lnSpc>
              <a:spcBef>
                <a:spcPts val="1000"/>
              </a:spcBef>
              <a:spcAft>
                <a:spcPts val="0"/>
              </a:spcAft>
              <a:buSzPts val="2323"/>
              <a:buNone/>
            </a:pPr>
            <a:endParaRPr sz="2200"/>
          </a:p>
        </p:txBody>
      </p:sp>
      <p:sp>
        <p:nvSpPr>
          <p:cNvPr id="983" name="Google Shape;983;p138"/>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90" name="Google Shape;990;p139"/>
          <p:cNvSpPr txBox="1">
            <a:spLocks noGrp="1"/>
          </p:cNvSpPr>
          <p:nvPr>
            <p:ph type="title"/>
          </p:nvPr>
        </p:nvSpPr>
        <p:spPr>
          <a:xfrm>
            <a:off x="537875" y="342900"/>
            <a:ext cx="8088300" cy="795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a:p>
          <a:p>
            <a:pPr marL="0" lvl="0" indent="0" algn="l" rtl="0">
              <a:lnSpc>
                <a:spcPct val="90000"/>
              </a:lnSpc>
              <a:spcBef>
                <a:spcPts val="0"/>
              </a:spcBef>
              <a:spcAft>
                <a:spcPts val="0"/>
              </a:spcAft>
              <a:buSzPct val="130964"/>
              <a:buNone/>
            </a:pPr>
            <a:r>
              <a:rPr lang="en-US" sz="3733"/>
              <a:t>Summary of Program Purpose, continued</a:t>
            </a:r>
            <a:endParaRPr sz="3733"/>
          </a:p>
          <a:p>
            <a:pPr marL="0" lvl="0" indent="0" algn="l" rtl="0">
              <a:lnSpc>
                <a:spcPct val="90000"/>
              </a:lnSpc>
              <a:spcBef>
                <a:spcPts val="0"/>
              </a:spcBef>
              <a:spcAft>
                <a:spcPts val="0"/>
              </a:spcAft>
              <a:buSzPct val="282105"/>
              <a:buNone/>
            </a:pPr>
            <a:r>
              <a:rPr lang="en-US" sz="1733" i="1"/>
              <a:t>Centering supports from kindergarten readiness through college &amp; career and especially for students who have experienced disparities. </a:t>
            </a:r>
            <a:endParaRPr sz="1733" i="1"/>
          </a:p>
        </p:txBody>
      </p:sp>
      <p:sp>
        <p:nvSpPr>
          <p:cNvPr id="989" name="Google Shape;989;p139"/>
          <p:cNvSpPr txBox="1">
            <a:spLocks noGrp="1"/>
          </p:cNvSpPr>
          <p:nvPr>
            <p:ph type="body" idx="1"/>
          </p:nvPr>
        </p:nvSpPr>
        <p:spPr>
          <a:xfrm>
            <a:off x="220475" y="1222525"/>
            <a:ext cx="8723100" cy="3745200"/>
          </a:xfrm>
          <a:prstGeom prst="rect">
            <a:avLst/>
          </a:prstGeom>
          <a:solidFill>
            <a:schemeClr val="lt1"/>
          </a:solid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323"/>
              <a:buFont typeface="Arial"/>
              <a:buNone/>
            </a:pPr>
            <a:r>
              <a:rPr lang="en-US" sz="2200" b="1"/>
              <a:t>High School Success (HSS) </a:t>
            </a:r>
            <a:r>
              <a:rPr lang="en-US" sz="2200"/>
              <a:t>- Systems to improve graduation rates and college/career readiness.</a:t>
            </a:r>
            <a:endParaRPr sz="2200"/>
          </a:p>
          <a:p>
            <a:pPr marL="0" lvl="0" indent="0" algn="l" rtl="0">
              <a:lnSpc>
                <a:spcPct val="90000"/>
              </a:lnSpc>
              <a:spcBef>
                <a:spcPts val="1000"/>
              </a:spcBef>
              <a:spcAft>
                <a:spcPts val="0"/>
              </a:spcAft>
              <a:buSzPts val="2323"/>
              <a:buNone/>
            </a:pPr>
            <a:r>
              <a:rPr lang="en-US" sz="2200" b="1"/>
              <a:t>Student Investment Account (SIA)</a:t>
            </a:r>
            <a:r>
              <a:rPr lang="en-US" sz="2200"/>
              <a:t> - To meet students’ mental health, behavioral needs and increase academic achievement/reduce disparities for student focal groups. </a:t>
            </a:r>
            <a:endParaRPr sz="2200"/>
          </a:p>
          <a:p>
            <a:pPr marL="0" lvl="0" indent="0" algn="l" rtl="0">
              <a:lnSpc>
                <a:spcPct val="90000"/>
              </a:lnSpc>
              <a:spcBef>
                <a:spcPts val="1000"/>
              </a:spcBef>
              <a:spcAft>
                <a:spcPts val="0"/>
              </a:spcAft>
              <a:buSzPts val="2323"/>
              <a:buNone/>
            </a:pPr>
            <a:r>
              <a:rPr lang="en-US" sz="2200" b="1"/>
              <a:t>Early Indicator and Intervention System (EIIS)</a:t>
            </a:r>
            <a:r>
              <a:rPr lang="en-US" sz="2200"/>
              <a:t> - The development of a data collection and analysis system, in which educators collaborate, to identify supports for students. </a:t>
            </a:r>
            <a:endParaRPr sz="2200"/>
          </a:p>
          <a:p>
            <a:pPr marL="0" lvl="0" indent="0" algn="l" rtl="0">
              <a:lnSpc>
                <a:spcPct val="100000"/>
              </a:lnSpc>
              <a:spcBef>
                <a:spcPts val="1000"/>
              </a:spcBef>
              <a:spcAft>
                <a:spcPts val="0"/>
              </a:spcAft>
              <a:buSzPts val="2323"/>
              <a:buNone/>
            </a:pPr>
            <a:endParaRPr sz="2200"/>
          </a:p>
        </p:txBody>
      </p:sp>
      <p:sp>
        <p:nvSpPr>
          <p:cNvPr id="991" name="Google Shape;991;p139"/>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8" name="Google Shape;998;p140"/>
          <p:cNvSpPr txBox="1">
            <a:spLocks noGrp="1"/>
          </p:cNvSpPr>
          <p:nvPr>
            <p:ph type="title"/>
          </p:nvPr>
        </p:nvSpPr>
        <p:spPr>
          <a:xfrm>
            <a:off x="537874" y="175775"/>
            <a:ext cx="8152583" cy="10467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endParaRPr dirty="0"/>
          </a:p>
          <a:p>
            <a:pPr marL="0" lvl="0" indent="0" algn="l" rtl="0">
              <a:lnSpc>
                <a:spcPct val="90000"/>
              </a:lnSpc>
              <a:spcBef>
                <a:spcPts val="0"/>
              </a:spcBef>
              <a:spcAft>
                <a:spcPts val="0"/>
              </a:spcAft>
              <a:buSzPct val="130964"/>
              <a:buNone/>
            </a:pPr>
            <a:r>
              <a:rPr lang="en-US" sz="3733" dirty="0"/>
              <a:t>Summary of Program Purpose, continued</a:t>
            </a:r>
            <a:endParaRPr sz="3733" dirty="0"/>
          </a:p>
          <a:p>
            <a:pPr marL="0" lvl="0" indent="0" algn="l" rtl="0">
              <a:lnSpc>
                <a:spcPct val="90000"/>
              </a:lnSpc>
              <a:spcBef>
                <a:spcPts val="0"/>
              </a:spcBef>
              <a:spcAft>
                <a:spcPts val="0"/>
              </a:spcAft>
              <a:buSzPct val="282105"/>
              <a:buNone/>
            </a:pPr>
            <a:r>
              <a:rPr lang="en-US" sz="1733" i="1" dirty="0"/>
              <a:t>Centering supports from kindergarten readiness through college &amp; career and especially for students who have experienced disparities.</a:t>
            </a:r>
            <a:endParaRPr sz="1733" i="1" dirty="0"/>
          </a:p>
        </p:txBody>
      </p:sp>
      <p:sp>
        <p:nvSpPr>
          <p:cNvPr id="997" name="Google Shape;997;p140"/>
          <p:cNvSpPr txBox="1">
            <a:spLocks noGrp="1"/>
          </p:cNvSpPr>
          <p:nvPr>
            <p:ph type="body" idx="1"/>
          </p:nvPr>
        </p:nvSpPr>
        <p:spPr>
          <a:xfrm>
            <a:off x="220475" y="1222525"/>
            <a:ext cx="8723100" cy="3745200"/>
          </a:xfrm>
          <a:prstGeom prst="rect">
            <a:avLst/>
          </a:prstGeom>
          <a:solidFill>
            <a:schemeClr val="lt1"/>
          </a:solid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1000"/>
              </a:spcBef>
              <a:spcAft>
                <a:spcPts val="0"/>
              </a:spcAft>
              <a:buSzPct val="105570"/>
              <a:buNone/>
            </a:pPr>
            <a:r>
              <a:rPr lang="en-US" sz="2200" b="1" dirty="0"/>
              <a:t>Early Literacy Success School District Grants (ELGSSG) </a:t>
            </a:r>
            <a:r>
              <a:rPr lang="en-US" sz="2200" dirty="0"/>
              <a:t>- Grants to school districts in order to Increase early literacy for children from birth to third grade, reduce literacy academic disparities for student groups that have historically experienced academic disparities, increase support to parents and guardians around literacy, and to increase access to early literacy learning through support that is research-aligned, culturally responsive, student-centered and family-centered.</a:t>
            </a:r>
            <a:endParaRPr sz="2200" b="1" dirty="0"/>
          </a:p>
          <a:p>
            <a:pPr marL="0" lvl="0" indent="0" algn="l" rtl="0">
              <a:lnSpc>
                <a:spcPct val="90000"/>
              </a:lnSpc>
              <a:spcBef>
                <a:spcPts val="1000"/>
              </a:spcBef>
              <a:spcAft>
                <a:spcPts val="0"/>
              </a:spcAft>
              <a:buSzPct val="105570"/>
              <a:buNone/>
            </a:pPr>
            <a:r>
              <a:rPr lang="en-US" sz="2200" b="1" dirty="0"/>
              <a:t>Career and Technical Education - Perkins V (CTE)</a:t>
            </a:r>
            <a:r>
              <a:rPr lang="en-US" sz="2200" dirty="0"/>
              <a:t> - Improving access and participation in education and training programs that prepare learners for high-wage, high-skill, in-demand careers. </a:t>
            </a:r>
            <a:endParaRPr sz="2200" dirty="0"/>
          </a:p>
          <a:p>
            <a:pPr marL="0" lvl="0" indent="0" algn="l" rtl="0">
              <a:lnSpc>
                <a:spcPct val="100000"/>
              </a:lnSpc>
              <a:spcBef>
                <a:spcPts val="1000"/>
              </a:spcBef>
              <a:spcAft>
                <a:spcPts val="0"/>
              </a:spcAft>
              <a:buSzPct val="105570"/>
              <a:buNone/>
            </a:pPr>
            <a:r>
              <a:rPr lang="en-US" sz="2200" b="1" dirty="0"/>
              <a:t>Federal School Improvement - </a:t>
            </a:r>
            <a:r>
              <a:rPr lang="en-US" sz="2200" dirty="0"/>
              <a:t>Address the academic disparities for named focal student groups and subject areas at schools identified as Comprehensive Support and Improvement (CSI) and Targeted Support and Improvement (TSI). </a:t>
            </a:r>
            <a:endParaRPr sz="2200" dirty="0"/>
          </a:p>
        </p:txBody>
      </p:sp>
      <p:sp>
        <p:nvSpPr>
          <p:cNvPr id="999" name="Google Shape;999;p140"/>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41"/>
          <p:cNvSpPr txBox="1">
            <a:spLocks noGrp="1"/>
          </p:cNvSpPr>
          <p:nvPr>
            <p:ph type="title"/>
          </p:nvPr>
        </p:nvSpPr>
        <p:spPr>
          <a:xfrm>
            <a:off x="537882" y="342900"/>
            <a:ext cx="8088300" cy="7701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00000"/>
              <a:buNone/>
            </a:pPr>
            <a:r>
              <a:rPr lang="en-US" dirty="0"/>
              <a:t>Meet our Planning Team Members</a:t>
            </a:r>
            <a:endParaRPr dirty="0"/>
          </a:p>
        </p:txBody>
      </p:sp>
      <p:sp>
        <p:nvSpPr>
          <p:cNvPr id="1006" name="Google Shape;1006;p141" descr="Space for input. "/>
          <p:cNvSpPr txBox="1">
            <a:spLocks noGrp="1"/>
          </p:cNvSpPr>
          <p:nvPr>
            <p:ph type="body" idx="1"/>
          </p:nvPr>
        </p:nvSpPr>
        <p:spPr>
          <a:xfrm>
            <a:off x="587888" y="1469231"/>
            <a:ext cx="8088300" cy="3081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300" dirty="0" smtClean="0"/>
              <a:t>Brian Berry-Superintendent</a:t>
            </a:r>
          </a:p>
          <a:p>
            <a:pPr marL="0" lvl="0" indent="0" algn="l" rtl="0">
              <a:lnSpc>
                <a:spcPct val="90000"/>
              </a:lnSpc>
              <a:spcBef>
                <a:spcPts val="1000"/>
              </a:spcBef>
              <a:spcAft>
                <a:spcPts val="0"/>
              </a:spcAft>
              <a:buSzPts val="1800"/>
              <a:buNone/>
            </a:pPr>
            <a:r>
              <a:rPr lang="en-US" sz="2300" dirty="0" smtClean="0"/>
              <a:t>Erin </a:t>
            </a:r>
            <a:r>
              <a:rPr lang="en-US" sz="2300" dirty="0" err="1" smtClean="0"/>
              <a:t>Helgren-Yoncalla</a:t>
            </a:r>
            <a:r>
              <a:rPr lang="en-US" sz="2300" dirty="0" smtClean="0"/>
              <a:t> Elementary Principal</a:t>
            </a:r>
          </a:p>
          <a:p>
            <a:pPr marL="0" lvl="0" indent="0" algn="l" rtl="0">
              <a:lnSpc>
                <a:spcPct val="90000"/>
              </a:lnSpc>
              <a:spcBef>
                <a:spcPts val="1000"/>
              </a:spcBef>
              <a:spcAft>
                <a:spcPts val="0"/>
              </a:spcAft>
              <a:buSzPts val="1800"/>
              <a:buNone/>
            </a:pPr>
            <a:r>
              <a:rPr lang="en-US" sz="2300" dirty="0" smtClean="0"/>
              <a:t>Chelsea Ross-</a:t>
            </a:r>
            <a:r>
              <a:rPr lang="en-US" sz="2300" dirty="0" err="1" smtClean="0"/>
              <a:t>Yoncalla</a:t>
            </a:r>
            <a:r>
              <a:rPr lang="en-US" sz="2300" dirty="0" smtClean="0"/>
              <a:t> High School Principal</a:t>
            </a:r>
          </a:p>
          <a:p>
            <a:pPr marL="0" lvl="0" indent="0" algn="l" rtl="0">
              <a:lnSpc>
                <a:spcPct val="90000"/>
              </a:lnSpc>
              <a:spcBef>
                <a:spcPts val="1000"/>
              </a:spcBef>
              <a:spcAft>
                <a:spcPts val="0"/>
              </a:spcAft>
              <a:buSzPts val="1800"/>
              <a:buNone/>
            </a:pPr>
            <a:r>
              <a:rPr lang="en-US" sz="2300" dirty="0" smtClean="0"/>
              <a:t>Advisory Committee Parents</a:t>
            </a:r>
          </a:p>
          <a:p>
            <a:pPr marL="0" lvl="0" indent="0" algn="l" rtl="0">
              <a:lnSpc>
                <a:spcPct val="90000"/>
              </a:lnSpc>
              <a:spcBef>
                <a:spcPts val="1000"/>
              </a:spcBef>
              <a:spcAft>
                <a:spcPts val="0"/>
              </a:spcAft>
              <a:buSzPts val="1800"/>
              <a:buNone/>
            </a:pPr>
            <a:r>
              <a:rPr lang="en-US" sz="2300" dirty="0" smtClean="0"/>
              <a:t>Indigenous Education Instructor-</a:t>
            </a:r>
            <a:r>
              <a:rPr lang="en-US" sz="2300" dirty="0" err="1" smtClean="0"/>
              <a:t>Shannin</a:t>
            </a:r>
            <a:r>
              <a:rPr lang="en-US" sz="2300" dirty="0" smtClean="0"/>
              <a:t> Stutzman</a:t>
            </a:r>
          </a:p>
          <a:p>
            <a:pPr marL="0" lvl="0" indent="0" algn="l" rtl="0">
              <a:lnSpc>
                <a:spcPct val="90000"/>
              </a:lnSpc>
              <a:spcBef>
                <a:spcPts val="1000"/>
              </a:spcBef>
              <a:spcAft>
                <a:spcPts val="0"/>
              </a:spcAft>
              <a:buSzPts val="1800"/>
              <a:buNone/>
            </a:pPr>
            <a:r>
              <a:rPr lang="en-US" sz="2300" dirty="0" smtClean="0"/>
              <a:t>IRRE data from staff and students</a:t>
            </a:r>
            <a:endParaRPr dirty="0"/>
          </a:p>
        </p:txBody>
      </p:sp>
      <p:sp>
        <p:nvSpPr>
          <p:cNvPr id="1007" name="Google Shape;1007;p141"/>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30" name="Google Shape;1030;p144"/>
          <p:cNvSpPr txBox="1">
            <a:spLocks noGrp="1"/>
          </p:cNvSpPr>
          <p:nvPr>
            <p:ph type="title"/>
          </p:nvPr>
        </p:nvSpPr>
        <p:spPr>
          <a:xfrm>
            <a:off x="558900" y="389125"/>
            <a:ext cx="8088300" cy="646500"/>
          </a:xfrm>
          <a:prstGeom prst="rect">
            <a:avLst/>
          </a:prstGeom>
          <a:noFill/>
          <a:ln>
            <a:noFill/>
          </a:ln>
        </p:spPr>
        <p:txBody>
          <a:bodyPr spcFirstLastPara="1" wrap="square" lIns="91425" tIns="45700" rIns="91425" bIns="45700" anchor="b" anchorCtr="0">
            <a:normAutofit fontScale="90000"/>
          </a:bodyPr>
          <a:lstStyle/>
          <a:p>
            <a:pPr lvl="0">
              <a:buSzPct val="111111"/>
            </a:pPr>
            <a:r>
              <a:rPr lang="en-US" dirty="0"/>
              <a:t>Highlights-Pre-School &amp; Elementary</a:t>
            </a:r>
            <a:endParaRPr dirty="0"/>
          </a:p>
        </p:txBody>
      </p:sp>
      <p:sp>
        <p:nvSpPr>
          <p:cNvPr id="1029" name="Google Shape;1029;p144"/>
          <p:cNvSpPr txBox="1">
            <a:spLocks noGrp="1"/>
          </p:cNvSpPr>
          <p:nvPr>
            <p:ph type="sldNum" idx="12"/>
          </p:nvPr>
        </p:nvSpPr>
        <p:spPr>
          <a:xfrm>
            <a:off x="6457950" y="4604845"/>
            <a:ext cx="21684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dirty="0"/>
          </a:p>
        </p:txBody>
      </p:sp>
      <p:sp>
        <p:nvSpPr>
          <p:cNvPr id="2" name="Rectangle 1"/>
          <p:cNvSpPr/>
          <p:nvPr/>
        </p:nvSpPr>
        <p:spPr>
          <a:xfrm>
            <a:off x="731520" y="1115761"/>
            <a:ext cx="7594333" cy="3408947"/>
          </a:xfrm>
          <a:prstGeom prst="rect">
            <a:avLst/>
          </a:prstGeom>
        </p:spPr>
        <p:txBody>
          <a:bodyPr wrap="square">
            <a:spAutoFit/>
          </a:bodyPr>
          <a:lstStyle/>
          <a:p>
            <a:pPr fontAlgn="base">
              <a:lnSpc>
                <a:spcPct val="107000"/>
              </a:lnSpc>
            </a:pPr>
            <a:r>
              <a:rPr lang="en-US" b="1" dirty="0">
                <a:ea typeface="Times New Roman" panose="02020603050405020304" pitchFamily="18" charset="0"/>
                <a:cs typeface="Times New Roman" panose="02020603050405020304" pitchFamily="18" charset="0"/>
              </a:rPr>
              <a:t>We received 32 survey submissions.</a:t>
            </a:r>
            <a:endParaRPr lang="en-US" b="1" dirty="0">
              <a:ea typeface="Calibri" panose="020F0502020204030204" pitchFamily="34" charset="0"/>
              <a:cs typeface="Times New Roman" panose="02020603050405020304" pitchFamily="18" charset="0"/>
            </a:endParaRPr>
          </a:p>
          <a:p>
            <a:pPr fontAlgn="base">
              <a:lnSpc>
                <a:spcPct val="107000"/>
              </a:lnSpc>
            </a:pPr>
            <a:r>
              <a:rPr lang="en-US" b="1" dirty="0">
                <a:ea typeface="Times New Roman" panose="02020603050405020304" pitchFamily="18" charset="0"/>
                <a:cs typeface="Times New Roman" panose="02020603050405020304" pitchFamily="18" charset="0"/>
              </a:rPr>
              <a:t>The four categories below were the top selections as priorities for families:</a:t>
            </a:r>
            <a:endParaRPr lang="en-US" b="1" dirty="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b="1" dirty="0">
                <a:ea typeface="Times New Roman" panose="02020603050405020304" pitchFamily="18" charset="0"/>
                <a:cs typeface="Segoe UI" panose="020B0502040204020203" pitchFamily="34" charset="0"/>
              </a:rPr>
              <a:t>Strengthening/ expanding services for students needing extra help with behaviors (72%)</a:t>
            </a:r>
            <a:endParaRPr lang="en-US" b="1" dirty="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b="1" dirty="0">
                <a:ea typeface="Times New Roman" panose="02020603050405020304" pitchFamily="18" charset="0"/>
                <a:cs typeface="Segoe UI" panose="020B0502040204020203" pitchFamily="34" charset="0"/>
              </a:rPr>
              <a:t>Support for staff training in strengthening teaching skills (57%)</a:t>
            </a:r>
            <a:endParaRPr lang="en-US" b="1" dirty="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US" b="1" dirty="0">
                <a:ea typeface="Times New Roman" panose="02020603050405020304" pitchFamily="18" charset="0"/>
                <a:cs typeface="Segoe UI" panose="020B0502040204020203" pitchFamily="34" charset="0"/>
              </a:rPr>
              <a:t>Family Education supporting academic learning at home (45%)</a:t>
            </a:r>
            <a:endParaRPr lang="en-US" b="1" dirty="0">
              <a:ea typeface="Calibri" panose="020F0502020204030204" pitchFamily="34" charset="0"/>
              <a:cs typeface="Times New Roman" panose="02020603050405020304" pitchFamily="18" charset="0"/>
            </a:endParaRPr>
          </a:p>
          <a:p>
            <a:pPr marL="285750" lvl="0" indent="-285750" fontAlgn="base">
              <a:lnSpc>
                <a:spcPct val="107000"/>
              </a:lnSpc>
              <a:spcAft>
                <a:spcPts val="800"/>
              </a:spcAft>
              <a:buSzPts val="1000"/>
              <a:buFont typeface="Arial" panose="020B0604020202020204" pitchFamily="34" charset="0"/>
              <a:buChar char="•"/>
              <a:tabLst>
                <a:tab pos="457200" algn="l"/>
              </a:tabLst>
            </a:pPr>
            <a:r>
              <a:rPr lang="en-US" b="1" dirty="0">
                <a:ea typeface="Times New Roman" panose="02020603050405020304" pitchFamily="18" charset="0"/>
                <a:cs typeface="Segoe UI" panose="020B0502040204020203" pitchFamily="34" charset="0"/>
              </a:rPr>
              <a:t>Support for library services at the elementary (45%)</a:t>
            </a:r>
          </a:p>
          <a:p>
            <a:pPr marL="285750" lvl="0" indent="-285750" fontAlgn="base">
              <a:buFont typeface="Arial" panose="020B0604020202020204" pitchFamily="34" charset="0"/>
              <a:buChar char="•"/>
            </a:pPr>
            <a:r>
              <a:rPr lang="en-US" b="1" dirty="0"/>
              <a:t>Overwhelming support for additional transportation for extracurricular activities, including sports, after school programming, etc. 100% of respondents said they would access. </a:t>
            </a:r>
          </a:p>
          <a:p>
            <a:pPr marL="285750" lvl="0" indent="-285750" fontAlgn="base">
              <a:buFont typeface="Arial" panose="020B0604020202020204" pitchFamily="34" charset="0"/>
              <a:buChar char="•"/>
            </a:pPr>
            <a:r>
              <a:rPr lang="en-US" b="1" dirty="0"/>
              <a:t>67% of respondents said yes or probably when asked if they would access summer school </a:t>
            </a:r>
          </a:p>
          <a:p>
            <a:pPr marL="285750" lvl="0" indent="-285750" fontAlgn="base">
              <a:buFont typeface="Arial" panose="020B0604020202020204" pitchFamily="34" charset="0"/>
              <a:buChar char="•"/>
            </a:pPr>
            <a:r>
              <a:rPr lang="en-US" b="1" dirty="0"/>
              <a:t>40% of respondents said yes to accessing afterschool academic tutoring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Highlights-Middle &amp; High School</a:t>
            </a:r>
          </a:p>
        </p:txBody>
      </p:sp>
      <p:sp>
        <p:nvSpPr>
          <p:cNvPr id="3" name="Text Placeholder 2"/>
          <p:cNvSpPr>
            <a:spLocks noGrp="1"/>
          </p:cNvSpPr>
          <p:nvPr>
            <p:ph type="body" idx="1"/>
          </p:nvPr>
        </p:nvSpPr>
        <p:spPr/>
        <p:txBody>
          <a:bodyPr>
            <a:normAutofit fontScale="92500" lnSpcReduction="20000"/>
          </a:bodyPr>
          <a:lstStyle/>
          <a:p>
            <a:pPr marL="114300" indent="0">
              <a:buNone/>
            </a:pPr>
            <a:r>
              <a:rPr lang="en-US" kern="1200" dirty="0">
                <a:solidFill>
                  <a:schemeClr val="tx1"/>
                </a:solidFill>
              </a:rPr>
              <a:t>What classes or programs would you be interested in your student taking, that YMS/YHS does not currently offer?</a:t>
            </a:r>
          </a:p>
          <a:p>
            <a:r>
              <a:rPr lang="en-US" kern="1200" dirty="0">
                <a:solidFill>
                  <a:schemeClr val="tx1"/>
                </a:solidFill>
              </a:rPr>
              <a:t>Music</a:t>
            </a:r>
          </a:p>
          <a:p>
            <a:r>
              <a:rPr lang="en-US" kern="1200" dirty="0">
                <a:solidFill>
                  <a:schemeClr val="tx1"/>
                </a:solidFill>
              </a:rPr>
              <a:t>Technology Class</a:t>
            </a:r>
          </a:p>
          <a:p>
            <a:r>
              <a:rPr lang="en-US" kern="1200" dirty="0">
                <a:solidFill>
                  <a:schemeClr val="tx1"/>
                </a:solidFill>
              </a:rPr>
              <a:t>Baking Class</a:t>
            </a:r>
          </a:p>
          <a:p>
            <a:r>
              <a:rPr lang="en-US" kern="1200" dirty="0">
                <a:solidFill>
                  <a:schemeClr val="tx1"/>
                </a:solidFill>
              </a:rPr>
              <a:t>Credit Class</a:t>
            </a:r>
          </a:p>
          <a:p>
            <a:r>
              <a:rPr lang="en-US" kern="1200" dirty="0">
                <a:solidFill>
                  <a:schemeClr val="tx1"/>
                </a:solidFill>
              </a:rPr>
              <a:t>Investing &amp; Money</a:t>
            </a:r>
          </a:p>
          <a:p>
            <a:r>
              <a:rPr lang="en-US" kern="1200" dirty="0">
                <a:solidFill>
                  <a:schemeClr val="tx1"/>
                </a:solidFill>
              </a:rPr>
              <a:t>Art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830550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iority xmlns="3815300f-9bc2-46c5-83e2-2c3e624abb24">New</Priority>
    <PublishingExpirationDate xmlns="http://schemas.microsoft.com/sharepoint/v3" xsi:nil="true"/>
    <PublishingStartDate xmlns="http://schemas.microsoft.com/sharepoint/v3" xsi:nil="true"/>
    <Remediation_x0020_Date xmlns="3815300f-9bc2-46c5-83e2-2c3e624abb24">2025-01-29T00:11:46+00:00</Remediation_x0020_Date>
    <Estimated_x0020_Creation_x0020_Date xmlns="3815300f-9bc2-46c5-83e2-2c3e624abb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E4031395D90947ABECDA869C06B2A5" ma:contentTypeVersion="7" ma:contentTypeDescription="Create a new document." ma:contentTypeScope="" ma:versionID="a787c52e11333a9464cb0e6fbe9eae54">
  <xsd:schema xmlns:xsd="http://www.w3.org/2001/XMLSchema" xmlns:xs="http://www.w3.org/2001/XMLSchema" xmlns:p="http://schemas.microsoft.com/office/2006/metadata/properties" xmlns:ns1="http://schemas.microsoft.com/sharepoint/v3" xmlns:ns2="3815300f-9bc2-46c5-83e2-2c3e624abb24" xmlns:ns3="54031767-dd6d-417c-ab73-583408f47564" targetNamespace="http://schemas.microsoft.com/office/2006/metadata/properties" ma:root="true" ma:fieldsID="f2e14f5b86c3ce0673d081ad5753ed89" ns1:_="" ns2:_="" ns3:_="">
    <xsd:import namespace="http://schemas.microsoft.com/sharepoint/v3"/>
    <xsd:import namespace="3815300f-9bc2-46c5-83e2-2c3e624abb2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5300f-9bc2-46c5-83e2-2c3e624abb2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C8C1C5-A5DD-480B-9690-599DE25A573C}">
  <ds:schemaRefs>
    <ds:schemaRef ds:uri="http://schemas.microsoft.com/office/2006/documentManagement/types"/>
    <ds:schemaRef ds:uri="http://schemas.microsoft.com/office/2006/metadata/properties"/>
    <ds:schemaRef ds:uri="http://purl.org/dc/elements/1.1/"/>
    <ds:schemaRef ds:uri="54031767-dd6d-417c-ab73-583408f47564"/>
    <ds:schemaRef ds:uri="http://schemas.microsoft.com/office/infopath/2007/PartnerControls"/>
    <ds:schemaRef ds:uri="http://purl.org/dc/terms/"/>
    <ds:schemaRef ds:uri="3815300f-9bc2-46c5-83e2-2c3e624abb24"/>
    <ds:schemaRef ds:uri="http://schemas.openxmlformats.org/package/2006/metadata/core-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1835BBDC-118A-46F7-AA4B-E2EB7F322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15300f-9bc2-46c5-83e2-2c3e624abb24"/>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D27CD1-DAA7-4D3B-9182-FF4701EAC5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TotalTime>
  <Words>2067</Words>
  <Application>Microsoft Office PowerPoint</Application>
  <PresentationFormat>On-screen Show (16:9)</PresentationFormat>
  <Paragraphs>209</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Times New Roman</vt:lpstr>
      <vt:lpstr>Symbol</vt:lpstr>
      <vt:lpstr>Calibri</vt:lpstr>
      <vt:lpstr>Rockwell</vt:lpstr>
      <vt:lpstr>Segoe UI</vt:lpstr>
      <vt:lpstr>Blue_2021ODE</vt:lpstr>
      <vt:lpstr>Blue_2021ODE</vt:lpstr>
      <vt:lpstr>Yoncalla School District</vt:lpstr>
      <vt:lpstr>Purpose for Presentation</vt:lpstr>
      <vt:lpstr>Aligned Programs &amp; Common Goals </vt:lpstr>
      <vt:lpstr> Summary of Program Purpose Centering supports from kindergarten readiness through college &amp; career and especially for focal group students. </vt:lpstr>
      <vt:lpstr> Summary of Program Purpose, continued Centering supports from kindergarten readiness through college &amp; career and especially for students who have experienced disparities. </vt:lpstr>
      <vt:lpstr> Summary of Program Purpose, continued Centering supports from kindergarten readiness through college &amp; career and especially for students who have experienced disparities.</vt:lpstr>
      <vt:lpstr>Meet our Planning Team Members</vt:lpstr>
      <vt:lpstr>Highlights-Pre-School &amp; Elementary</vt:lpstr>
      <vt:lpstr>Highlights-Middle &amp; High School</vt:lpstr>
      <vt:lpstr>Needs Assessment Highlights</vt:lpstr>
      <vt:lpstr>These priorities emerged:</vt:lpstr>
      <vt:lpstr>These priorities emerged:</vt:lpstr>
      <vt:lpstr>Our intended outcomes are:</vt:lpstr>
      <vt:lpstr>Key Investments:</vt:lpstr>
      <vt:lpstr>Longitudinal Performance Growth Targets (LPGTs)</vt:lpstr>
      <vt:lpstr>What Happens Next? </vt:lpstr>
      <vt:lpstr>Questions &amp;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Yoncalla School District</dc:title>
  <dc:creator>BUZINSKAITE Barbora * ODE</dc:creator>
  <cp:lastModifiedBy>Brian Berry</cp:lastModifiedBy>
  <cp:revision>35</cp:revision>
  <dcterms:modified xsi:type="dcterms:W3CDTF">2025-03-18T18:03:32Z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2025-01-29T00:06:41Z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ae649a0c-2e4f-43bb-a739-fa6c7c344bff</vt:lpwstr>
  </property>
  <property fmtid="{D5CDD505-2E9C-101B-9397-08002B2CF9AE}" pid="8" name="MSIP_Label_7730ea53-6f5e-4160-81a5-992a9105450a_ContentBits">
    <vt:lpwstr>0</vt:lpwstr>
  </property>
  <property fmtid="{D5CDD505-2E9C-101B-9397-08002B2CF9AE}" pid="9" name="ContentTypeId">
    <vt:lpwstr>0x01010022E4031395D90947ABECDA869C06B2A5</vt:lpwstr>
  </property>
</Properties>
</file>