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2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830" y="265143"/>
            <a:ext cx="9905998" cy="957943"/>
          </a:xfrm>
        </p:spPr>
        <p:txBody>
          <a:bodyPr/>
          <a:lstStyle/>
          <a:p>
            <a:r>
              <a:rPr lang="en-US" dirty="0" smtClean="0"/>
              <a:t>Student Investment Account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4803348"/>
              </p:ext>
            </p:extLst>
          </p:nvPr>
        </p:nvGraphicFramePr>
        <p:xfrm>
          <a:off x="2290352" y="1088572"/>
          <a:ext cx="7977052" cy="44142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88526">
                  <a:extLst>
                    <a:ext uri="{9D8B030D-6E8A-4147-A177-3AD203B41FA5}">
                      <a16:colId xmlns:a16="http://schemas.microsoft.com/office/drawing/2014/main" val="423401357"/>
                    </a:ext>
                  </a:extLst>
                </a:gridCol>
                <a:gridCol w="3988526">
                  <a:extLst>
                    <a:ext uri="{9D8B030D-6E8A-4147-A177-3AD203B41FA5}">
                      <a16:colId xmlns:a16="http://schemas.microsoft.com/office/drawing/2014/main" val="1320634743"/>
                    </a:ext>
                  </a:extLst>
                </a:gridCol>
              </a:tblGrid>
              <a:tr h="2300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Then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68" marR="411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Now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68" marR="41168" marT="0" marB="0"/>
                </a:tc>
                <a:extLst>
                  <a:ext uri="{0D108BD9-81ED-4DB2-BD59-A6C34878D82A}">
                    <a16:rowId xmlns:a16="http://schemas.microsoft.com/office/drawing/2014/main" val="2761955720"/>
                  </a:ext>
                </a:extLst>
              </a:tr>
              <a:tr h="17272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Due date: March 2020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68" marR="4116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Due Date: October 2020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68" marR="41168" marT="0" marB="0"/>
                </a:tc>
                <a:extLst>
                  <a:ext uri="{0D108BD9-81ED-4DB2-BD59-A6C34878D82A}">
                    <a16:rowId xmlns:a16="http://schemas.microsoft.com/office/drawing/2014/main" val="227787502"/>
                  </a:ext>
                </a:extLst>
              </a:tr>
              <a:tr h="3547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$292,860.34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68" marR="4116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$97,747.98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68" marR="41168" marT="0" marB="0"/>
                </a:tc>
                <a:extLst>
                  <a:ext uri="{0D108BD9-81ED-4DB2-BD59-A6C34878D82A}">
                    <a16:rowId xmlns:a16="http://schemas.microsoft.com/office/drawing/2014/main" val="3359407582"/>
                  </a:ext>
                </a:extLst>
              </a:tr>
              <a:tr h="3288639">
                <a:tc>
                  <a:txBody>
                    <a:bodyPr/>
                    <a:lstStyle/>
                    <a:p>
                      <a:pPr marL="342900" marR="515620" lvl="0" indent="-34290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1200" dirty="0">
                          <a:effectLst/>
                        </a:rPr>
                        <a:t>Behavioral Intervention Specialist</a:t>
                      </a:r>
                    </a:p>
                    <a:p>
                      <a:pPr marL="0" marR="515620" indent="47625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342900" marR="515620" lvl="0" indent="-34290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1200" dirty="0">
                          <a:effectLst/>
                        </a:rPr>
                        <a:t>K-2</a:t>
                      </a:r>
                      <a:r>
                        <a:rPr lang="en-US" sz="1200" baseline="30000" dirty="0">
                          <a:effectLst/>
                        </a:rPr>
                        <a:t>nd</a:t>
                      </a:r>
                      <a:r>
                        <a:rPr lang="en-US" sz="1200" dirty="0">
                          <a:effectLst/>
                        </a:rPr>
                        <a:t> Grade Transition Specialist</a:t>
                      </a:r>
                    </a:p>
                    <a:p>
                      <a:pPr marL="0" marR="515620" indent="47625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342900" marR="515620" lvl="0" indent="-34290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1200" dirty="0">
                          <a:effectLst/>
                        </a:rPr>
                        <a:t>After School Club</a:t>
                      </a:r>
                    </a:p>
                    <a:p>
                      <a:pPr marL="0" marR="51562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342900" marR="515620" lvl="0" indent="-34290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1200" dirty="0">
                          <a:effectLst/>
                        </a:rPr>
                        <a:t>Elementary PE Teacher</a:t>
                      </a:r>
                    </a:p>
                    <a:p>
                      <a:pPr marL="0" marR="515620" indent="47625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342900" marR="515620" lvl="0" indent="-34290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1200" dirty="0">
                          <a:effectLst/>
                        </a:rPr>
                        <a:t>Technology Upgrades</a:t>
                      </a:r>
                    </a:p>
                    <a:p>
                      <a:pPr marL="0" marR="515620" indent="47625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342900" marR="515620" lvl="0" indent="-34290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1200" dirty="0">
                          <a:effectLst/>
                        </a:rPr>
                        <a:t>Math Specialist</a:t>
                      </a:r>
                    </a:p>
                    <a:p>
                      <a:pPr marL="0" marR="515620" indent="47625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342900" marR="515620" lvl="0" indent="-34290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1200" dirty="0">
                          <a:effectLst/>
                        </a:rPr>
                        <a:t>Extended School Year (Summer)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68" marR="4116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(</a:t>
                      </a:r>
                      <a:r>
                        <a:rPr lang="en-US" sz="1200" dirty="0">
                          <a:effectLst/>
                        </a:rPr>
                        <a:t>School Nurse) Through the ESSER Grant</a:t>
                      </a: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 </a:t>
                      </a: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effectLst/>
                        </a:rPr>
                        <a:t>Already </a:t>
                      </a:r>
                      <a:r>
                        <a:rPr lang="en-US" sz="1200" b="1" i="1" dirty="0" smtClean="0">
                          <a:effectLst/>
                        </a:rPr>
                        <a:t>prioritized (SIA Account Money)</a:t>
                      </a:r>
                      <a:endParaRPr lang="en-US" sz="1200" b="1" i="1" dirty="0">
                        <a:effectLst/>
                      </a:endParaRP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Ongoing </a:t>
                      </a:r>
                      <a:r>
                        <a:rPr lang="en-US" sz="1200" dirty="0" smtClean="0">
                          <a:effectLst/>
                        </a:rPr>
                        <a:t>conversations-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Already prioritized</a:t>
                      </a: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effectLst/>
                        </a:rPr>
                        <a:t>Through CDL </a:t>
                      </a:r>
                      <a:r>
                        <a:rPr lang="en-US" sz="1200" b="1" i="1" dirty="0" smtClean="0">
                          <a:effectLst/>
                        </a:rPr>
                        <a:t>Grant (SIA Account money)</a:t>
                      </a:r>
                      <a:endParaRPr lang="en-US" sz="1200" b="1" i="1" dirty="0">
                        <a:effectLst/>
                      </a:endParaRP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Next School Year</a:t>
                      </a: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effectLst/>
                        </a:rPr>
                        <a:t>Summer Reading </a:t>
                      </a:r>
                      <a:r>
                        <a:rPr lang="en-US" sz="1200" b="1" i="1" dirty="0" smtClean="0">
                          <a:effectLst/>
                        </a:rPr>
                        <a:t>Program (SIA Account Money)</a:t>
                      </a:r>
                      <a:endParaRPr lang="en-US" sz="12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68" marR="41168" marT="0" marB="0"/>
                </a:tc>
                <a:extLst>
                  <a:ext uri="{0D108BD9-81ED-4DB2-BD59-A6C34878D82A}">
                    <a16:rowId xmlns:a16="http://schemas.microsoft.com/office/drawing/2014/main" val="1901873598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8651" y="4965460"/>
            <a:ext cx="10686697" cy="173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105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105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105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105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105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105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105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105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105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05400" algn="l"/>
              </a:tabLst>
            </a:pPr>
            <a:endParaRPr kumimoji="0" lang="en-US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05400" algn="l"/>
              </a:tabLst>
            </a:pPr>
            <a:endParaRPr lang="en-US" altLang="en-US" b="1" dirty="0"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05400" algn="l"/>
              </a:tabLst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Student Investment Account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05400" algn="l"/>
              </a:tabLst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05400" algn="l"/>
              </a:tabLst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Plan for 2021-22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05400" algn="l"/>
              </a:tabLst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The plan for 2021-22 SIA money is to bring on a math specialist for the district to begin to address the math deficiencies throughout the K-12 system.  This plan is contingent on SIA money availability. 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67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81</TotalTime>
  <Words>34</Words>
  <Application>Microsoft Office PowerPoint</Application>
  <PresentationFormat>Widescreen</PresentationFormat>
  <Paragraphs>40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Century Gothic</vt:lpstr>
      <vt:lpstr>Tahoma</vt:lpstr>
      <vt:lpstr>Times New Roman</vt:lpstr>
      <vt:lpstr>Wingdings</vt:lpstr>
      <vt:lpstr>Mesh</vt:lpstr>
      <vt:lpstr>Student Investment Account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Canvas</dc:title>
  <dc:creator>Brian Berry</dc:creator>
  <cp:lastModifiedBy>Brian Berry</cp:lastModifiedBy>
  <cp:revision>10</cp:revision>
  <dcterms:created xsi:type="dcterms:W3CDTF">2020-10-17T20:20:36Z</dcterms:created>
  <dcterms:modified xsi:type="dcterms:W3CDTF">2020-10-23T19:00:55Z</dcterms:modified>
</cp:coreProperties>
</file>